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269" r:id="rId4"/>
    <p:sldId id="279" r:id="rId5"/>
    <p:sldId id="281" r:id="rId6"/>
    <p:sldId id="283" r:id="rId7"/>
    <p:sldId id="282" r:id="rId8"/>
    <p:sldId id="275" r:id="rId9"/>
    <p:sldId id="276" r:id="rId10"/>
    <p:sldId id="287" r:id="rId11"/>
    <p:sldId id="277" r:id="rId12"/>
    <p:sldId id="262" r:id="rId13"/>
    <p:sldId id="284" r:id="rId14"/>
    <p:sldId id="267" r:id="rId15"/>
    <p:sldId id="260" r:id="rId16"/>
    <p:sldId id="261" r:id="rId17"/>
    <p:sldId id="285" r:id="rId18"/>
    <p:sldId id="288" r:id="rId19"/>
    <p:sldId id="28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A0D"/>
    <a:srgbClr val="BFE2FD"/>
    <a:srgbClr val="C897FF"/>
    <a:srgbClr val="7598FF"/>
    <a:srgbClr val="FF8077"/>
    <a:srgbClr val="EE786F"/>
    <a:srgbClr val="DFD94F"/>
    <a:srgbClr val="A0F074"/>
    <a:srgbClr val="7CAE8B"/>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p:scale>
          <a:sx n="100" d="100"/>
          <a:sy n="100" d="100"/>
        </p:scale>
        <p:origin x="-119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26"/>
      <c:rotY val="0"/>
      <c:rAngAx val="0"/>
      <c:perspective val="30"/>
    </c:view3D>
    <c:floor>
      <c:thickness val="0"/>
    </c:floor>
    <c:sideWall>
      <c:thickness val="0"/>
    </c:sideWall>
    <c:backWall>
      <c:thickness val="0"/>
    </c:backWall>
    <c:plotArea>
      <c:layout>
        <c:manualLayout>
          <c:layoutTarget val="inner"/>
          <c:xMode val="edge"/>
          <c:yMode val="edge"/>
          <c:x val="0.00189380173632142"/>
          <c:y val="0.0225376118703201"/>
          <c:w val="0.998106145822681"/>
          <c:h val="0.952944091448028"/>
        </c:manualLayout>
      </c:layout>
      <c:pie3DChart>
        <c:varyColors val="0"/>
        <c:ser>
          <c:idx val="0"/>
          <c:order val="0"/>
          <c:explosion val="38"/>
          <c:dPt>
            <c:idx val="0"/>
            <c:bubble3D val="0"/>
            <c:spPr>
              <a:solidFill>
                <a:srgbClr val="008000"/>
              </a:solidFill>
            </c:spPr>
          </c:dPt>
          <c:dPt>
            <c:idx val="1"/>
            <c:bubble3D val="0"/>
            <c:explosion val="4"/>
            <c:spPr>
              <a:solidFill>
                <a:srgbClr val="1A468E"/>
              </a:solidFill>
            </c:spPr>
          </c:dPt>
          <c:dLbls>
            <c:dLbl>
              <c:idx val="0"/>
              <c:layout>
                <c:manualLayout>
                  <c:x val="-0.269406109739241"/>
                  <c:y val="-0.288574265344678"/>
                </c:manualLayout>
              </c:layout>
              <c:tx>
                <c:rich>
                  <a:bodyPr/>
                  <a:lstStyle/>
                  <a:p>
                    <a:pPr>
                      <a:defRPr sz="3200" b="1">
                        <a:solidFill>
                          <a:srgbClr val="FFFF00"/>
                        </a:solidFill>
                      </a:defRPr>
                    </a:pPr>
                    <a:r>
                      <a:rPr lang="en-US" sz="3200" b="1" dirty="0">
                        <a:solidFill>
                          <a:srgbClr val="FFFF00"/>
                        </a:solidFill>
                      </a:rPr>
                      <a:t>85% </a:t>
                    </a:r>
                    <a:r>
                      <a:rPr lang="en-US" sz="2000" b="1" dirty="0">
                        <a:solidFill>
                          <a:srgbClr val="FFFF00"/>
                        </a:solidFill>
                      </a:rPr>
                      <a:t>leaves </a:t>
                    </a:r>
                    <a:r>
                      <a:rPr lang="en-US" sz="2000" b="1" dirty="0" smtClean="0">
                        <a:solidFill>
                          <a:srgbClr val="FFFF00"/>
                        </a:solidFill>
                      </a:rPr>
                      <a:t>Maine</a:t>
                    </a:r>
                    <a:endParaRPr lang="en-US" sz="2000" b="1" dirty="0">
                      <a:solidFill>
                        <a:schemeClr val="tx2">
                          <a:lumMod val="50000"/>
                        </a:schemeClr>
                      </a:solidFill>
                    </a:endParaRPr>
                  </a:p>
                </c:rich>
              </c:tx>
              <c:spPr/>
              <c:showLegendKey val="0"/>
              <c:showVal val="0"/>
              <c:showCatName val="0"/>
              <c:showSerName val="0"/>
              <c:showPercent val="1"/>
              <c:showBubbleSize val="0"/>
            </c:dLbl>
            <c:txPr>
              <a:bodyPr/>
              <a:lstStyle/>
              <a:p>
                <a:pPr>
                  <a:defRPr sz="2000" b="1">
                    <a:solidFill>
                      <a:srgbClr val="FFFF00"/>
                    </a:solidFill>
                  </a:defRPr>
                </a:pPr>
                <a:endParaRPr lang="en-US"/>
              </a:p>
            </c:txPr>
            <c:showLegendKey val="0"/>
            <c:showVal val="0"/>
            <c:showCatName val="0"/>
            <c:showSerName val="0"/>
            <c:showPercent val="1"/>
            <c:showBubbleSize val="0"/>
            <c:showLeaderLines val="1"/>
          </c:dLbls>
          <c:val>
            <c:numRef>
              <c:f>Sheet1!$F$9:$F$10</c:f>
              <c:numCache>
                <c:formatCode>_("$"* #,##0.00_);_("$"* \(#,##0.00\);_("$"* "-"??_);_(@_)</c:formatCode>
                <c:ptCount val="2"/>
                <c:pt idx="0">
                  <c:v>4.25E9</c:v>
                </c:pt>
                <c:pt idx="1">
                  <c:v>7.5E8</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0"/>
          <c:y val="0.0372418371818194"/>
          <c:w val="0.97291815218013"/>
          <c:h val="0.936503328120892"/>
        </c:manualLayout>
      </c:layout>
      <c:pie3DChart>
        <c:varyColors val="1"/>
        <c:ser>
          <c:idx val="0"/>
          <c:order val="0"/>
          <c:explosion val="4"/>
          <c:cat>
            <c:strRef>
              <c:f>Sheet1!$B$7:$B$9</c:f>
              <c:strCache>
                <c:ptCount val="3"/>
                <c:pt idx="0">
                  <c:v>Electricity</c:v>
                </c:pt>
                <c:pt idx="1">
                  <c:v>Heating</c:v>
                </c:pt>
                <c:pt idx="2">
                  <c:v>Transportation</c:v>
                </c:pt>
              </c:strCache>
            </c:strRef>
          </c:cat>
          <c:val>
            <c:numRef>
              <c:f>Sheet1!$C$7:$C$9</c:f>
              <c:numCache>
                <c:formatCode>General</c:formatCode>
                <c:ptCount val="3"/>
                <c:pt idx="0" formatCode="_(* #,##0.00_);_(* \(#,##0.00\);_(* &quot;-&quot;??_);_(@_)">
                  <c:v>10.0</c:v>
                </c:pt>
                <c:pt idx="1">
                  <c:v>40.0</c:v>
                </c:pt>
                <c:pt idx="2">
                  <c:v>50.0</c:v>
                </c:pt>
              </c:numCache>
            </c:numRef>
          </c:val>
        </c:ser>
        <c:dLbls>
          <c:showLegendKey val="0"/>
          <c:showVal val="0"/>
          <c:showCatName val="0"/>
          <c:showSerName val="0"/>
          <c:showPercent val="0"/>
          <c:showBubbleSize val="0"/>
          <c:showLeaderLines val="0"/>
        </c:dLbls>
      </c:pie3DChart>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0.04762</cdr:x>
      <cdr:y>0.3617</cdr:y>
    </cdr:from>
    <cdr:to>
      <cdr:x>0.44509</cdr:x>
      <cdr:y>0.55762</cdr:y>
    </cdr:to>
    <cdr:sp macro="" textlink="">
      <cdr:nvSpPr>
        <cdr:cNvPr id="2" name="Rectangle 1"/>
        <cdr:cNvSpPr/>
      </cdr:nvSpPr>
      <cdr:spPr>
        <a:xfrm xmlns:a="http://schemas.openxmlformats.org/drawingml/2006/main">
          <a:off x="228600" y="1727200"/>
          <a:ext cx="1908094" cy="935557"/>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p xmlns:a="http://schemas.openxmlformats.org/drawingml/2006/main">
          <a:pPr algn="ctr"/>
          <a:r>
            <a:rPr lang="en-US" sz="2000" b="0" cap="none" spc="0" dirty="0">
              <a:ln w="10541" cmpd="sng">
                <a:solidFill>
                  <a:schemeClr val="bg1"/>
                </a:solidFill>
                <a:prstDash val="solid"/>
              </a:ln>
              <a:solidFill>
                <a:schemeClr val="bg1"/>
              </a:solidFill>
              <a:effectLst/>
            </a:rPr>
            <a:t>Transportation </a:t>
          </a:r>
        </a:p>
        <a:p xmlns:a="http://schemas.openxmlformats.org/drawingml/2006/main">
          <a:pPr algn="ctr"/>
          <a:r>
            <a:rPr lang="en-US" sz="2000" b="0" cap="none" spc="0" dirty="0">
              <a:ln w="10541" cmpd="sng">
                <a:solidFill>
                  <a:schemeClr val="bg1"/>
                </a:solidFill>
                <a:prstDash val="solid"/>
              </a:ln>
              <a:solidFill>
                <a:schemeClr val="bg1"/>
              </a:solidFill>
              <a:effectLst/>
            </a:rPr>
            <a:t>50%</a:t>
          </a:r>
        </a:p>
      </cdr:txBody>
    </cdr:sp>
  </cdr:relSizeAnchor>
  <cdr:relSizeAnchor xmlns:cdr="http://schemas.openxmlformats.org/drawingml/2006/chartDrawing">
    <cdr:from>
      <cdr:x>0.50794</cdr:x>
      <cdr:y>0.3617</cdr:y>
    </cdr:from>
    <cdr:to>
      <cdr:x>0.9054</cdr:x>
      <cdr:y>0.58072</cdr:y>
    </cdr:to>
    <cdr:sp macro="" textlink="">
      <cdr:nvSpPr>
        <cdr:cNvPr id="3" name="Rectangle 2"/>
        <cdr:cNvSpPr/>
      </cdr:nvSpPr>
      <cdr:spPr>
        <a:xfrm xmlns:a="http://schemas.openxmlformats.org/drawingml/2006/main">
          <a:off x="2438400" y="1727200"/>
          <a:ext cx="1908046" cy="1045864"/>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0" cap="none" spc="0" dirty="0" smtClean="0">
              <a:ln w="10541" cmpd="sng">
                <a:solidFill>
                  <a:schemeClr val="bg1"/>
                </a:solidFill>
                <a:prstDash val="solid"/>
              </a:ln>
              <a:solidFill>
                <a:schemeClr val="bg1"/>
              </a:solidFill>
              <a:effectLst/>
            </a:rPr>
            <a:t>Heating</a:t>
          </a:r>
          <a:endParaRPr lang="en-US" sz="2000" b="0" cap="none" spc="0" dirty="0">
            <a:ln w="10541" cmpd="sng">
              <a:solidFill>
                <a:schemeClr val="bg1"/>
              </a:solidFill>
              <a:prstDash val="solid"/>
            </a:ln>
            <a:solidFill>
              <a:schemeClr val="bg1"/>
            </a:solidFill>
            <a:effectLst/>
          </a:endParaRPr>
        </a:p>
        <a:p xmlns:a="http://schemas.openxmlformats.org/drawingml/2006/main">
          <a:pPr algn="ctr"/>
          <a:r>
            <a:rPr lang="en-US" sz="2000" dirty="0">
              <a:ln w="10541" cmpd="sng">
                <a:solidFill>
                  <a:schemeClr val="bg1"/>
                </a:solidFill>
                <a:prstDash val="solid"/>
              </a:ln>
              <a:solidFill>
                <a:schemeClr val="bg1"/>
              </a:solidFill>
            </a:rPr>
            <a:t>4</a:t>
          </a:r>
          <a:r>
            <a:rPr lang="en-US" sz="2000" b="0" cap="none" spc="0" dirty="0" smtClean="0">
              <a:ln w="10541" cmpd="sng">
                <a:solidFill>
                  <a:schemeClr val="bg1"/>
                </a:solidFill>
                <a:prstDash val="solid"/>
              </a:ln>
              <a:solidFill>
                <a:schemeClr val="bg1"/>
              </a:solidFill>
              <a:effectLst/>
            </a:rPr>
            <a:t>0</a:t>
          </a:r>
          <a:r>
            <a:rPr lang="en-US" sz="2000" b="0" cap="none" spc="0" dirty="0">
              <a:ln w="10541" cmpd="sng">
                <a:solidFill>
                  <a:schemeClr val="bg1"/>
                </a:solidFill>
                <a:prstDash val="solid"/>
              </a:ln>
              <a:solidFill>
                <a:schemeClr val="bg1"/>
              </a:solidFill>
              <a:effectLst/>
            </a:rPr>
            <a:t>%</a:t>
          </a:r>
        </a:p>
      </cdr:txBody>
    </cdr:sp>
  </cdr:relSizeAnchor>
  <cdr:relSizeAnchor xmlns:cdr="http://schemas.openxmlformats.org/drawingml/2006/chartDrawing">
    <cdr:from>
      <cdr:x>0.15873</cdr:x>
      <cdr:y>0.7766</cdr:y>
    </cdr:from>
    <cdr:to>
      <cdr:x>0.80603</cdr:x>
      <cdr:y>0.86553</cdr:y>
    </cdr:to>
    <cdr:sp macro="" textlink="">
      <cdr:nvSpPr>
        <cdr:cNvPr id="4" name="Rectangle 3"/>
        <cdr:cNvSpPr/>
      </cdr:nvSpPr>
      <cdr:spPr>
        <a:xfrm xmlns:a="http://schemas.openxmlformats.org/drawingml/2006/main">
          <a:off x="762000" y="3708400"/>
          <a:ext cx="3107410" cy="424671"/>
        </a:xfrm>
        <a:prstGeom xmlns:a="http://schemas.openxmlformats.org/drawingml/2006/main" prst="rect">
          <a:avLst/>
        </a:prstGeom>
        <a:noFill xmlns:a="http://schemas.openxmlformats.org/drawingml/2006/main"/>
      </cdr:spPr>
      <cdr:txBody>
        <a:bodyPr xmlns:a="http://schemas.openxmlformats.org/drawingml/2006/main" wrap="none" lIns="91440" tIns="45720" rIns="91440" bIns="45720" numCol="1">
          <a:prstTxWarp prst="textPlain">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5400" b="1" dirty="0" smtClean="0">
              <a:ln w="17780" cmpd="sng">
                <a:solidFill>
                  <a:schemeClr val="accent1">
                    <a:tint val="3000"/>
                  </a:schemeClr>
                </a:solidFill>
                <a:prstDash val="solid"/>
                <a:miter lim="800000"/>
              </a:ln>
              <a:solidFill>
                <a:schemeClr val="tx2"/>
              </a:solidFill>
              <a:effectLst/>
            </a:rPr>
            <a:t>Maine’s Energy Mix</a:t>
          </a:r>
          <a:endParaRPr lang="en-US" sz="5400" b="1" dirty="0">
            <a:ln w="17780" cmpd="sng">
              <a:solidFill>
                <a:schemeClr val="accent1">
                  <a:tint val="3000"/>
                </a:schemeClr>
              </a:solidFill>
              <a:prstDash val="solid"/>
              <a:miter lim="800000"/>
            </a:ln>
            <a:solidFill>
              <a:schemeClr val="tx2"/>
            </a:solidFill>
            <a:effectLst/>
          </a:endParaRPr>
        </a:p>
      </cdr:txBody>
    </cdr:sp>
  </cdr:relSizeAnchor>
  <cdr:relSizeAnchor xmlns:cdr="http://schemas.openxmlformats.org/drawingml/2006/chartDrawing">
    <cdr:from>
      <cdr:x>0.42373</cdr:x>
      <cdr:y>0.12667</cdr:y>
    </cdr:from>
    <cdr:to>
      <cdr:x>0.74603</cdr:x>
      <cdr:y>0.32648</cdr:y>
    </cdr:to>
    <cdr:sp macro="" textlink="">
      <cdr:nvSpPr>
        <cdr:cNvPr id="5" name="Rectangle 4"/>
        <cdr:cNvSpPr/>
      </cdr:nvSpPr>
      <cdr:spPr>
        <a:xfrm xmlns:a="http://schemas.openxmlformats.org/drawingml/2006/main">
          <a:off x="2034153" y="604897"/>
          <a:ext cx="1547247" cy="954107"/>
        </a:xfrm>
        <a:prstGeom xmlns:a="http://schemas.openxmlformats.org/drawingml/2006/main" prst="rect">
          <a:avLst/>
        </a:prstGeom>
        <a:noFill xmlns:a="http://schemas.openxmlformats.org/drawingml/2006/main"/>
      </cdr:spPr>
      <cdr:txBody>
        <a:bodyPr xmlns:a="http://schemas.openxmlformats.org/drawingml/2006/main" wrap="square" lIns="91440" tIns="45720" rIns="91440" bIns="4572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2000" b="0" cap="none" spc="0" dirty="0" smtClean="0">
              <a:ln w="10541" cmpd="sng">
                <a:solidFill>
                  <a:schemeClr val="tx2">
                    <a:lumMod val="50000"/>
                  </a:schemeClr>
                </a:solidFill>
                <a:prstDash val="solid"/>
              </a:ln>
              <a:solidFill>
                <a:schemeClr val="accent1">
                  <a:lumMod val="50000"/>
                </a:schemeClr>
              </a:solidFill>
              <a:effectLst/>
            </a:rPr>
            <a:t>Electricity</a:t>
          </a:r>
        </a:p>
        <a:p xmlns:a="http://schemas.openxmlformats.org/drawingml/2006/main">
          <a:pPr algn="ctr"/>
          <a:endParaRPr lang="en-US" sz="800" b="0" cap="none" spc="0" dirty="0" smtClean="0">
            <a:ln w="10541" cmpd="sng">
              <a:solidFill>
                <a:schemeClr val="tx2">
                  <a:lumMod val="50000"/>
                </a:schemeClr>
              </a:solidFill>
              <a:prstDash val="solid"/>
            </a:ln>
            <a:solidFill>
              <a:schemeClr val="accent1">
                <a:lumMod val="50000"/>
              </a:schemeClr>
            </a:solidFill>
            <a:effectLst/>
          </a:endParaRPr>
        </a:p>
        <a:p xmlns:a="http://schemas.openxmlformats.org/drawingml/2006/main">
          <a:pPr algn="ctr"/>
          <a:endParaRPr lang="en-US" sz="800" b="0" cap="none" spc="0" dirty="0">
            <a:ln w="10541" cmpd="sng">
              <a:solidFill>
                <a:schemeClr val="tx2">
                  <a:lumMod val="50000"/>
                </a:schemeClr>
              </a:solidFill>
              <a:prstDash val="solid"/>
            </a:ln>
            <a:solidFill>
              <a:schemeClr val="accent1">
                <a:lumMod val="50000"/>
              </a:schemeClr>
            </a:solidFill>
            <a:effectLst/>
          </a:endParaRPr>
        </a:p>
        <a:p xmlns:a="http://schemas.openxmlformats.org/drawingml/2006/main">
          <a:pPr algn="ctr"/>
          <a:r>
            <a:rPr lang="en-US" sz="2000" cap="none" spc="0" dirty="0">
              <a:ln w="10541" cmpd="sng">
                <a:solidFill>
                  <a:schemeClr val="bg1"/>
                </a:solidFill>
                <a:prstDash val="solid"/>
              </a:ln>
              <a:solidFill>
                <a:schemeClr val="bg1"/>
              </a:solidFill>
              <a:effectLst/>
            </a:rPr>
            <a:t>10%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73053-E112-44D2-A555-1531B23F7613}" type="datetimeFigureOut">
              <a:rPr lang="en-US" smtClean="0"/>
              <a:t>11/15/11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9B4B5C-657E-424E-8C9F-0B654A27C2CF}" type="slidenum">
              <a:rPr lang="en-US" smtClean="0"/>
              <a:t>‹#›</a:t>
            </a:fld>
            <a:endParaRPr lang="en-US"/>
          </a:p>
        </p:txBody>
      </p:sp>
    </p:spTree>
    <p:extLst>
      <p:ext uri="{BB962C8B-B14F-4D97-AF65-F5344CB8AC3E}">
        <p14:creationId xmlns:p14="http://schemas.microsoft.com/office/powerpoint/2010/main" val="272340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2"/>
                </a:solidFill>
              </a:rPr>
              <a:t>EPRI study: 250 MW of tidal power  capacity</a:t>
            </a:r>
          </a:p>
          <a:p>
            <a:endParaRPr lang="en-US" dirty="0"/>
          </a:p>
        </p:txBody>
      </p:sp>
      <p:sp>
        <p:nvSpPr>
          <p:cNvPr id="4" name="Slide Number Placeholder 3"/>
          <p:cNvSpPr>
            <a:spLocks noGrp="1"/>
          </p:cNvSpPr>
          <p:nvPr>
            <p:ph type="sldNum" sz="quarter" idx="10"/>
          </p:nvPr>
        </p:nvSpPr>
        <p:spPr/>
        <p:txBody>
          <a:bodyPr/>
          <a:lstStyle/>
          <a:p>
            <a:fld id="{719B4B5C-657E-424E-8C9F-0B654A27C2CF}" type="slidenum">
              <a:rPr lang="en-US" smtClean="0"/>
              <a:t>6</a:t>
            </a:fld>
            <a:endParaRPr lang="en-US"/>
          </a:p>
        </p:txBody>
      </p:sp>
    </p:spTree>
    <p:extLst>
      <p:ext uri="{BB962C8B-B14F-4D97-AF65-F5344CB8AC3E}">
        <p14:creationId xmlns:p14="http://schemas.microsoft.com/office/powerpoint/2010/main" val="733240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D40521D4-6DCA-497F-95DC-B572DBE5A82B}" type="slidenum">
              <a:rPr lang="en-US"/>
              <a:pPr/>
              <a:t>15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53B1806-79F8-4A1A-B0B4-35656379D3C3}" type="slidenum">
              <a:rPr lang="en-US"/>
              <a:pPr/>
              <a:t>17</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One of the most interesting aspects of adapting to climate change is that the overwhelming majority of actions that are proposed to either mitigate GHG emissions, or to respond to changes that are already taking place and will continue, is that they’re things that make sense whether climate change impacts are substantial or not.  This is a crucial point to make to the business community.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4490AE7-EFF1-4730-9933-5FB9B00F292E}"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5AD7FBB-82F8-4B5F-9ECE-6926B0D252D5}" type="slidenum">
              <a:rPr lang="en-US">
                <a:solidFill>
                  <a:prstClr val="black"/>
                </a:solidFill>
              </a:rPr>
              <a:pPr/>
              <a:t>8</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Historical record.  Note the significant increase in the rate of change since ~ 1960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846856-D09F-4DB2-A249-76A7030D5322}" type="slidenum">
              <a:rPr lang="en-US">
                <a:solidFill>
                  <a:prstClr val="black"/>
                </a:solidFill>
              </a:rPr>
              <a:pPr/>
              <a:t>9</a:t>
            </a:fld>
            <a:endParaRPr lang="en-US">
              <a:solidFill>
                <a:prstClr val="black"/>
              </a:solidFill>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9B4B5C-657E-424E-8C9F-0B654A27C2CF}" type="slidenum">
              <a:rPr lang="en-US" smtClean="0"/>
              <a:t>10</a:t>
            </a:fld>
            <a:endParaRPr lang="en-US"/>
          </a:p>
        </p:txBody>
      </p:sp>
    </p:spTree>
    <p:extLst>
      <p:ext uri="{BB962C8B-B14F-4D97-AF65-F5344CB8AC3E}">
        <p14:creationId xmlns:p14="http://schemas.microsoft.com/office/powerpoint/2010/main" val="957066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B468BB1-7F11-403A-8CFE-EB78F9FE16AB}" type="slidenum">
              <a:rPr lang="en-US"/>
              <a:pPr/>
              <a:t>11</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2F5397FA-4BBA-48BC-A50B-758F7F0CD77C}" type="slidenum">
              <a:rPr lang="en-US"/>
              <a:pPr/>
              <a:t>12</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7ABDD06-93AB-4308-8275-DC650E475515}" type="slidenum">
              <a:rPr lang="en-US"/>
              <a:pPr/>
              <a:t>13</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1BC1EAC9-EE84-4828-A54D-2D0CE8AC3D4B}" type="slidenum">
              <a:rPr lang="en-US"/>
              <a:pPr/>
              <a:t>14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p:cNvSpPr>
          <p:nvPr>
            <p:ph type="body" idx="1"/>
          </p:nvPr>
        </p:nvSpPr>
        <p:spPr/>
        <p:txBody>
          <a:bodyPr/>
          <a:lstStyle/>
          <a:p>
            <a:r>
              <a:rPr lang="en-US" dirty="0" smtClean="0"/>
              <a:t>http://</a:t>
            </a:r>
            <a:r>
              <a:rPr lang="en-US" dirty="0" err="1" smtClean="0"/>
              <a:t>www.nrcm.org</a:t>
            </a:r>
            <a:r>
              <a:rPr lang="en-US" dirty="0" smtClean="0"/>
              <a:t>/</a:t>
            </a:r>
            <a:r>
              <a:rPr lang="en-US" dirty="0" err="1" smtClean="0"/>
              <a:t>maine_wind_projects.asp</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B589DE-3192-40C5-A7AD-FD93BC2F4805}"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165681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589DE-3192-40C5-A7AD-FD93BC2F4805}"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150135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589DE-3192-40C5-A7AD-FD93BC2F4805}"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3197205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618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1168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66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021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71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402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505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0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B589DE-3192-40C5-A7AD-FD93BC2F4805}"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2696770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853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474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3905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7" name="Rectangle 4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8" name="Rectangle 4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7B2274E2-B871-4DA3-A0D2-D6C26CA48E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836839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6" name="Rectangle 4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solidFill>
                <a:prstClr val="black">
                  <a:tint val="75000"/>
                </a:prstClr>
              </a:solidFill>
            </a:endParaRPr>
          </a:p>
        </p:txBody>
      </p:sp>
      <p:sp>
        <p:nvSpPr>
          <p:cNvPr id="7" name="Rectangle 4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16C24A7A-0019-45F3-87A3-7C1321A07B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7671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rtlCol="0">
            <a:normAutofit/>
          </a:bodyPr>
          <a:lstStyle/>
          <a:p>
            <a:pPr lvl="0"/>
            <a:endParaRPr lang="en-US" noProof="0" dirty="0" smtClean="0"/>
          </a:p>
        </p:txBody>
      </p:sp>
    </p:spTree>
    <p:extLst>
      <p:ext uri="{BB962C8B-B14F-4D97-AF65-F5344CB8AC3E}">
        <p14:creationId xmlns:p14="http://schemas.microsoft.com/office/powerpoint/2010/main" val="3695584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rtlCol="0">
            <a:normAutofit/>
          </a:bodyPr>
          <a:lstStyle/>
          <a:p>
            <a:pPr lvl="0"/>
            <a:endParaRPr lang="en-US" noProof="0" dirty="0" smtClean="0"/>
          </a:p>
        </p:txBody>
      </p:sp>
    </p:spTree>
    <p:extLst>
      <p:ext uri="{BB962C8B-B14F-4D97-AF65-F5344CB8AC3E}">
        <p14:creationId xmlns:p14="http://schemas.microsoft.com/office/powerpoint/2010/main" val="2775169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rtlCol="0">
            <a:normAutofit/>
          </a:bodyPr>
          <a:lstStyle/>
          <a:p>
            <a:pPr lvl="0"/>
            <a:endParaRPr lang="en-US" noProof="0" dirty="0" smtClean="0"/>
          </a:p>
        </p:txBody>
      </p:sp>
    </p:spTree>
    <p:extLst>
      <p:ext uri="{BB962C8B-B14F-4D97-AF65-F5344CB8AC3E}">
        <p14:creationId xmlns:p14="http://schemas.microsoft.com/office/powerpoint/2010/main" val="3244083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rtlCol="0">
            <a:normAutofit/>
          </a:bodyPr>
          <a:lstStyle/>
          <a:p>
            <a:pPr lvl="0"/>
            <a:endParaRPr lang="en-US" noProof="0" dirty="0" smtClean="0"/>
          </a:p>
        </p:txBody>
      </p:sp>
    </p:spTree>
    <p:extLst>
      <p:ext uri="{BB962C8B-B14F-4D97-AF65-F5344CB8AC3E}">
        <p14:creationId xmlns:p14="http://schemas.microsoft.com/office/powerpoint/2010/main" val="3305903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rtlCol="0">
            <a:normAutofit/>
          </a:bodyPr>
          <a:lstStyle/>
          <a:p>
            <a:pPr lvl="0"/>
            <a:endParaRPr lang="en-US" noProof="0" dirty="0" smtClean="0"/>
          </a:p>
        </p:txBody>
      </p:sp>
    </p:spTree>
    <p:extLst>
      <p:ext uri="{BB962C8B-B14F-4D97-AF65-F5344CB8AC3E}">
        <p14:creationId xmlns:p14="http://schemas.microsoft.com/office/powerpoint/2010/main" val="183211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B589DE-3192-40C5-A7AD-FD93BC2F4805}" type="datetimeFigureOut">
              <a:rPr lang="en-US" smtClean="0"/>
              <a:t>11/15/11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3965441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A0D1F46-131C-439B-B942-D6CAE33A98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3747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B589DE-3192-40C5-A7AD-FD93BC2F4805}" type="datetimeFigureOut">
              <a:rPr lang="en-US" smtClean="0"/>
              <a:t>11/15/11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163422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B589DE-3192-40C5-A7AD-FD93BC2F4805}" type="datetimeFigureOut">
              <a:rPr lang="en-US" smtClean="0"/>
              <a:t>11/15/11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1536411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B589DE-3192-40C5-A7AD-FD93BC2F4805}" type="datetimeFigureOut">
              <a:rPr lang="en-US" smtClean="0"/>
              <a:t>11/15/11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256713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589DE-3192-40C5-A7AD-FD93BC2F4805}" type="datetimeFigureOut">
              <a:rPr lang="en-US" smtClean="0"/>
              <a:t>11/15/11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4031610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589DE-3192-40C5-A7AD-FD93BC2F4805}" type="datetimeFigureOut">
              <a:rPr lang="en-US" smtClean="0"/>
              <a:t>11/15/11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174685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B589DE-3192-40C5-A7AD-FD93BC2F4805}" type="datetimeFigureOut">
              <a:rPr lang="en-US" smtClean="0"/>
              <a:t>11/15/11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EFD87-FDC5-4B66-A2DA-58E7B87F739C}" type="slidenum">
              <a:rPr lang="en-US" smtClean="0"/>
              <a:t>‹#›</a:t>
            </a:fld>
            <a:endParaRPr lang="en-US"/>
          </a:p>
        </p:txBody>
      </p:sp>
    </p:spTree>
    <p:extLst>
      <p:ext uri="{BB962C8B-B14F-4D97-AF65-F5344CB8AC3E}">
        <p14:creationId xmlns:p14="http://schemas.microsoft.com/office/powerpoint/2010/main" val="34796606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theme" Target="../theme/theme2.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B589DE-3192-40C5-A7AD-FD93BC2F4805}" type="datetimeFigureOut">
              <a:rPr lang="en-US" smtClean="0"/>
              <a:t>11/15/11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EFD87-FDC5-4B66-A2DA-58E7B87F739C}" type="slidenum">
              <a:rPr lang="en-US" smtClean="0"/>
              <a:t>‹#›</a:t>
            </a:fld>
            <a:endParaRPr lang="en-US"/>
          </a:p>
        </p:txBody>
      </p:sp>
    </p:spTree>
    <p:extLst>
      <p:ext uri="{BB962C8B-B14F-4D97-AF65-F5344CB8AC3E}">
        <p14:creationId xmlns:p14="http://schemas.microsoft.com/office/powerpoint/2010/main" val="83805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56B0A-01C0-4173-9E9D-EB1144E68759}" type="datetimeFigureOut">
              <a:rPr lang="en-US" smtClean="0">
                <a:solidFill>
                  <a:prstClr val="black">
                    <a:tint val="75000"/>
                  </a:prstClr>
                </a:solidFill>
              </a:rPr>
              <a:pPr/>
              <a:t>11/15/11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C3643-416B-444B-AD00-191DD74308E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800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chart" Target="../charts/chart1.xml"/><Relationship Id="rId5" Type="http://schemas.openxmlformats.org/officeDocument/2006/relationships/image" Target="../media/image14.png"/><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2133599"/>
          </a:xfrm>
        </p:spPr>
        <p:txBody>
          <a:bodyPr>
            <a:normAutofit/>
          </a:bodyPr>
          <a:lstStyle/>
          <a:p>
            <a:r>
              <a:rPr lang="en-US" sz="4000" b="1" dirty="0">
                <a:solidFill>
                  <a:schemeClr val="tx2"/>
                </a:solidFill>
              </a:rPr>
              <a:t>Maine Wind and Ocean Energy Industry </a:t>
            </a:r>
            <a:r>
              <a:rPr lang="en-US" sz="4000" b="1" dirty="0" smtClean="0">
                <a:solidFill>
                  <a:schemeClr val="tx2"/>
                </a:solidFill>
              </a:rPr>
              <a:t>Initiative</a:t>
            </a:r>
            <a:br>
              <a:rPr lang="en-US" sz="4000" b="1" dirty="0" smtClean="0">
                <a:solidFill>
                  <a:schemeClr val="tx2"/>
                </a:solidFill>
              </a:rPr>
            </a:br>
            <a:r>
              <a:rPr lang="en-US" sz="4000" i="1" dirty="0" smtClean="0">
                <a:solidFill>
                  <a:schemeClr val="tx2"/>
                </a:solidFill>
              </a:rPr>
              <a:t>An Overview</a:t>
            </a:r>
            <a:endParaRPr lang="en-US" sz="4000" i="1" dirty="0">
              <a:solidFill>
                <a:schemeClr val="tx2"/>
              </a:solidFill>
            </a:endParaRPr>
          </a:p>
        </p:txBody>
      </p:sp>
      <p:sp>
        <p:nvSpPr>
          <p:cNvPr id="3" name="Subtitle 2"/>
          <p:cNvSpPr>
            <a:spLocks noGrp="1"/>
          </p:cNvSpPr>
          <p:nvPr>
            <p:ph type="subTitle" idx="1"/>
          </p:nvPr>
        </p:nvSpPr>
        <p:spPr>
          <a:xfrm>
            <a:off x="28738" y="2286000"/>
            <a:ext cx="9144000" cy="2286000"/>
          </a:xfrm>
        </p:spPr>
        <p:txBody>
          <a:bodyPr>
            <a:noAutofit/>
          </a:bodyPr>
          <a:lstStyle/>
          <a:p>
            <a:r>
              <a:rPr lang="en-US" sz="2400" b="1" dirty="0" smtClean="0">
                <a:solidFill>
                  <a:schemeClr val="tx2"/>
                </a:solidFill>
              </a:rPr>
              <a:t>Jeff Thaler</a:t>
            </a:r>
          </a:p>
          <a:p>
            <a:r>
              <a:rPr lang="en-US" sz="2400" b="1" dirty="0" smtClean="0">
                <a:solidFill>
                  <a:schemeClr val="tx2"/>
                </a:solidFill>
              </a:rPr>
              <a:t>Visiting Professor, University of Maine</a:t>
            </a:r>
          </a:p>
          <a:p>
            <a:endParaRPr lang="en-US" sz="2400" b="1" dirty="0" smtClean="0">
              <a:solidFill>
                <a:schemeClr val="tx2"/>
              </a:solidFill>
            </a:endParaRPr>
          </a:p>
          <a:p>
            <a:endParaRPr lang="en-US" sz="2400" b="1" dirty="0" smtClean="0">
              <a:solidFill>
                <a:schemeClr val="tx2"/>
              </a:solidFill>
            </a:endParaRPr>
          </a:p>
          <a:p>
            <a:r>
              <a:rPr lang="en-US" sz="2400" b="1" dirty="0" smtClean="0">
                <a:solidFill>
                  <a:schemeClr val="tx2"/>
                </a:solidFill>
              </a:rPr>
              <a:t>Co-Chair, E2Tech</a:t>
            </a:r>
          </a:p>
          <a:p>
            <a:endParaRPr lang="en-US" sz="2400" b="1" dirty="0">
              <a:solidFill>
                <a:schemeClr val="tx2"/>
              </a:solidFill>
            </a:endParaRPr>
          </a:p>
          <a:p>
            <a:endParaRPr lang="en-US" sz="2000" b="1" dirty="0" smtClean="0">
              <a:solidFill>
                <a:schemeClr val="tx2"/>
              </a:solidFill>
            </a:endParaRPr>
          </a:p>
          <a:p>
            <a:endParaRPr lang="en-US" sz="2800" dirty="0" smtClean="0">
              <a:solidFill>
                <a:schemeClr val="tx2"/>
              </a:solidFill>
            </a:endParaRPr>
          </a:p>
          <a:p>
            <a:r>
              <a:rPr lang="en-US" sz="2800" dirty="0" smtClean="0">
                <a:solidFill>
                  <a:schemeClr val="tx2"/>
                </a:solidFill>
              </a:rPr>
              <a:t>November </a:t>
            </a:r>
            <a:r>
              <a:rPr lang="en-US" sz="2800" dirty="0">
                <a:solidFill>
                  <a:schemeClr val="tx2"/>
                </a:solidFill>
              </a:rPr>
              <a:t>15, 2011</a:t>
            </a:r>
          </a:p>
          <a:p>
            <a:endParaRPr lang="en-US" sz="3600" b="1" dirty="0">
              <a:solidFill>
                <a:schemeClr val="tx2"/>
              </a:solidFill>
            </a:endParaRPr>
          </a:p>
        </p:txBody>
      </p:sp>
      <p:pic>
        <p:nvPicPr>
          <p:cNvPr id="4" name="Picture 3" descr="Logo_Final_4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4495800"/>
            <a:ext cx="2308860" cy="891540"/>
          </a:xfrm>
          <a:prstGeom prst="rect">
            <a:avLst/>
          </a:prstGeom>
        </p:spPr>
      </p:pic>
      <p:pic>
        <p:nvPicPr>
          <p:cNvPr id="5" name="Picture 4" descr="UMAINE 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352800"/>
            <a:ext cx="2048993" cy="619889"/>
          </a:xfrm>
          <a:prstGeom prst="rect">
            <a:avLst/>
          </a:prstGeom>
        </p:spPr>
      </p:pic>
    </p:spTree>
    <p:extLst>
      <p:ext uri="{BB962C8B-B14F-4D97-AF65-F5344CB8AC3E}">
        <p14:creationId xmlns:p14="http://schemas.microsoft.com/office/powerpoint/2010/main" val="2350966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524000"/>
          </a:xfrm>
        </p:spPr>
        <p:txBody>
          <a:bodyPr>
            <a:normAutofit fontScale="90000"/>
          </a:bodyPr>
          <a:lstStyle/>
          <a:p>
            <a:r>
              <a:rPr lang="en-US" sz="3600" b="1" dirty="0" smtClean="0">
                <a:solidFill>
                  <a:schemeClr val="tx2"/>
                </a:solidFill>
              </a:rPr>
              <a:t>We Are Exporting Our Money! </a:t>
            </a:r>
            <a:br>
              <a:rPr lang="en-US" sz="3600" b="1" dirty="0" smtClean="0">
                <a:solidFill>
                  <a:schemeClr val="tx2"/>
                </a:solidFill>
              </a:rPr>
            </a:br>
            <a:r>
              <a:rPr lang="en-US" sz="2700" dirty="0" smtClean="0">
                <a:solidFill>
                  <a:schemeClr val="tx2"/>
                </a:solidFill>
              </a:rPr>
              <a:t>Petroleum Expenditure Effects on Maine’s Economy (2008)</a:t>
            </a:r>
            <a:br>
              <a:rPr lang="en-US" sz="2700" dirty="0" smtClean="0">
                <a:solidFill>
                  <a:schemeClr val="tx2"/>
                </a:solidFill>
              </a:rPr>
            </a:br>
            <a:r>
              <a:rPr lang="en-US" sz="2700" dirty="0" smtClean="0">
                <a:solidFill>
                  <a:schemeClr val="tx2"/>
                </a:solidFill>
              </a:rPr>
              <a:t>$5 Billion</a:t>
            </a:r>
            <a:endParaRPr lang="en-US" sz="2700" dirty="0">
              <a:solidFill>
                <a:schemeClr val="tx2"/>
              </a:solidFill>
            </a:endParaRPr>
          </a:p>
        </p:txBody>
      </p:sp>
      <p:pic>
        <p:nvPicPr>
          <p:cNvPr id="5" name="Picture 4" descr="maine-outline-350x467-350x46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66800"/>
            <a:ext cx="2057400" cy="2745159"/>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81330022"/>
              </p:ext>
            </p:extLst>
          </p:nvPr>
        </p:nvGraphicFramePr>
        <p:xfrm>
          <a:off x="-76200" y="1828800"/>
          <a:ext cx="6438900" cy="362585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money.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448094">
            <a:off x="4003944" y="2510545"/>
            <a:ext cx="4716716" cy="3372452"/>
          </a:xfrm>
          <a:prstGeom prst="rect">
            <a:avLst/>
          </a:prstGeom>
        </p:spPr>
      </p:pic>
    </p:spTree>
    <p:extLst>
      <p:ext uri="{BB962C8B-B14F-4D97-AF65-F5344CB8AC3E}">
        <p14:creationId xmlns:p14="http://schemas.microsoft.com/office/powerpoint/2010/main" val="107107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par>
                                <p:cTn id="10" presetID="31" presetClass="entr" presetSubtype="0" fill="hold" nodeType="with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fltVal val="0"/>
                                          </p:val>
                                        </p:tav>
                                        <p:tav tm="100000">
                                          <p:val>
                                            <p:strVal val="#ppt_w"/>
                                          </p:val>
                                        </p:tav>
                                      </p:tavLst>
                                    </p:anim>
                                    <p:anim calcmode="lin" valueType="num">
                                      <p:cBhvr>
                                        <p:cTn id="13" dur="2000" fill="hold"/>
                                        <p:tgtEl>
                                          <p:spTgt spid="3"/>
                                        </p:tgtEl>
                                        <p:attrNameLst>
                                          <p:attrName>ppt_h</p:attrName>
                                        </p:attrNameLst>
                                      </p:cBhvr>
                                      <p:tavLst>
                                        <p:tav tm="0">
                                          <p:val>
                                            <p:fltVal val="0"/>
                                          </p:val>
                                        </p:tav>
                                        <p:tav tm="100000">
                                          <p:val>
                                            <p:strVal val="#ppt_h"/>
                                          </p:val>
                                        </p:tav>
                                      </p:tavLst>
                                    </p:anim>
                                    <p:anim calcmode="lin" valueType="num">
                                      <p:cBhvr>
                                        <p:cTn id="14" dur="2000" fill="hold"/>
                                        <p:tgtEl>
                                          <p:spTgt spid="3"/>
                                        </p:tgtEl>
                                        <p:attrNameLst>
                                          <p:attrName>style.rotation</p:attrName>
                                        </p:attrNameLst>
                                      </p:cBhvr>
                                      <p:tavLst>
                                        <p:tav tm="0">
                                          <p:val>
                                            <p:fltVal val="90"/>
                                          </p:val>
                                        </p:tav>
                                        <p:tav tm="100000">
                                          <p:val>
                                            <p:fltVal val="0"/>
                                          </p:val>
                                        </p:tav>
                                      </p:tavLst>
                                    </p:anim>
                                    <p:animEffect transition="in" filter="fad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p:cNvSpPr>
          <p:nvPr/>
        </p:nvSpPr>
        <p:spPr bwMode="auto">
          <a:xfrm>
            <a:off x="152400" y="38100"/>
            <a:ext cx="883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3200" dirty="0" smtClean="0">
                <a:ln w="9000" cmpd="sng">
                  <a:solidFill>
                    <a:schemeClr val="accent4">
                      <a:shade val="50000"/>
                      <a:satMod val="120000"/>
                    </a:schemeClr>
                  </a:solidFill>
                  <a:prstDash val="solid"/>
                </a:ln>
                <a:solidFill>
                  <a:schemeClr val="tx2"/>
                </a:solidFill>
                <a:effectLst/>
                <a:ea typeface="Helvetica Neue Bold Condensed" charset="0"/>
                <a:cs typeface="Helvetica Neue Bold Condensed" charset="0"/>
              </a:rPr>
              <a:t>And where does Maine’s energy come from now</a:t>
            </a:r>
            <a:r>
              <a:rPr lang="en-US" sz="3200" cap="all" dirty="0" smtClean="0">
                <a:ln w="9000" cmpd="sng">
                  <a:solidFill>
                    <a:schemeClr val="accent4">
                      <a:shade val="50000"/>
                      <a:satMod val="120000"/>
                    </a:schemeClr>
                  </a:solidFill>
                  <a:prstDash val="solid"/>
                </a:ln>
                <a:solidFill>
                  <a:schemeClr val="tx2"/>
                </a:solidFill>
                <a:effectLst/>
                <a:ea typeface="Helvetica Neue Bold Condensed" charset="0"/>
                <a:cs typeface="Helvetica Neue Bold Condensed" charset="0"/>
              </a:rPr>
              <a:t>?</a:t>
            </a:r>
            <a:endParaRPr lang="en-US" sz="3200" cap="all" dirty="0">
              <a:ln w="9000" cmpd="sng">
                <a:solidFill>
                  <a:schemeClr val="accent4">
                    <a:shade val="50000"/>
                    <a:satMod val="120000"/>
                  </a:schemeClr>
                </a:solidFill>
                <a:prstDash val="solid"/>
              </a:ln>
              <a:solidFill>
                <a:schemeClr val="tx2"/>
              </a:solidFill>
              <a:effectLst/>
              <a:ea typeface="Helvetica Neue Bold Condensed" charset="0"/>
              <a:cs typeface="Helvetica Neue Bold Condensed"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9800" y="4038600"/>
            <a:ext cx="3571875" cy="2348508"/>
          </a:xfrm>
          <a:prstGeom prst="rect">
            <a:avLst/>
          </a:prstGeom>
          <a:noFill/>
          <a:ln>
            <a:noFill/>
          </a:ln>
          <a:effectLst>
            <a:outerShdw blurRad="50800" dist="38100" dir="2700000" sx="102000" sy="102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2389451988"/>
              </p:ext>
            </p:extLst>
          </p:nvPr>
        </p:nvGraphicFramePr>
        <p:xfrm>
          <a:off x="0" y="228600"/>
          <a:ext cx="4800600" cy="47752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4114800" y="3429000"/>
            <a:ext cx="5029200" cy="4524316"/>
          </a:xfrm>
          <a:prstGeom prst="rect">
            <a:avLst/>
          </a:prstGeom>
          <a:noFill/>
        </p:spPr>
        <p:txBody>
          <a:bodyPr wrap="square" numCol="2" rtlCol="0">
            <a:spAutoFit/>
          </a:bodyPr>
          <a:lstStyle/>
          <a:p>
            <a:r>
              <a:rPr lang="en-US" b="1" u="sng" dirty="0" smtClean="0">
                <a:solidFill>
                  <a:srgbClr val="336AAC"/>
                </a:solidFill>
              </a:rPr>
              <a:t>ELECTRICITY (10%)</a:t>
            </a:r>
            <a:endParaRPr lang="en-US" b="1" u="sng" dirty="0">
              <a:solidFill>
                <a:srgbClr val="336AAC"/>
              </a:solidFill>
            </a:endParaRPr>
          </a:p>
          <a:p>
            <a:pPr marL="285750" lvl="0" indent="-285750">
              <a:buFont typeface="Arial"/>
              <a:buChar char="•"/>
            </a:pPr>
            <a:r>
              <a:rPr lang="en-US" b="1" dirty="0">
                <a:solidFill>
                  <a:srgbClr val="2953A0"/>
                </a:solidFill>
              </a:rPr>
              <a:t>4% </a:t>
            </a:r>
            <a:r>
              <a:rPr lang="en-US" b="1" dirty="0" smtClean="0">
                <a:solidFill>
                  <a:srgbClr val="2953A0"/>
                </a:solidFill>
              </a:rPr>
              <a:t>oil</a:t>
            </a:r>
            <a:endParaRPr lang="en-US" dirty="0">
              <a:solidFill>
                <a:srgbClr val="2953A0"/>
              </a:solidFill>
            </a:endParaRPr>
          </a:p>
          <a:p>
            <a:pPr marL="285750" lvl="0" indent="-285750">
              <a:buFont typeface="Arial"/>
              <a:buChar char="•"/>
            </a:pPr>
            <a:r>
              <a:rPr lang="en-US" b="1" dirty="0">
                <a:solidFill>
                  <a:srgbClr val="2953A0"/>
                </a:solidFill>
              </a:rPr>
              <a:t>10% coal</a:t>
            </a:r>
            <a:endParaRPr lang="en-US" dirty="0">
              <a:solidFill>
                <a:srgbClr val="2953A0"/>
              </a:solidFill>
            </a:endParaRPr>
          </a:p>
          <a:p>
            <a:pPr marL="285750" lvl="0" indent="-285750">
              <a:buFont typeface="Arial"/>
              <a:buChar char="•"/>
            </a:pPr>
            <a:r>
              <a:rPr lang="en-US" b="1" dirty="0">
                <a:solidFill>
                  <a:srgbClr val="2953A0"/>
                </a:solidFill>
              </a:rPr>
              <a:t>20% nuclear,</a:t>
            </a:r>
            <a:endParaRPr lang="en-US" dirty="0">
              <a:solidFill>
                <a:srgbClr val="2953A0"/>
              </a:solidFill>
            </a:endParaRPr>
          </a:p>
          <a:p>
            <a:pPr marL="285750" lvl="0" indent="-285750">
              <a:buFont typeface="Arial"/>
              <a:buChar char="•"/>
            </a:pPr>
            <a:r>
              <a:rPr lang="en-US" b="1" dirty="0">
                <a:solidFill>
                  <a:srgbClr val="2953A0"/>
                </a:solidFill>
              </a:rPr>
              <a:t>30% gas</a:t>
            </a:r>
            <a:endParaRPr lang="en-US" dirty="0">
              <a:solidFill>
                <a:srgbClr val="2953A0"/>
              </a:solidFill>
            </a:endParaRPr>
          </a:p>
          <a:p>
            <a:pPr marL="285750" lvl="0" indent="-285750">
              <a:buFont typeface="Arial"/>
              <a:buChar char="•"/>
            </a:pPr>
            <a:r>
              <a:rPr lang="en-US" b="1" dirty="0">
                <a:solidFill>
                  <a:srgbClr val="2953A0"/>
                </a:solidFill>
              </a:rPr>
              <a:t>15% hydro</a:t>
            </a:r>
            <a:endParaRPr lang="en-US" dirty="0">
              <a:solidFill>
                <a:srgbClr val="2953A0"/>
              </a:solidFill>
            </a:endParaRPr>
          </a:p>
          <a:p>
            <a:pPr marL="285750" lvl="0" indent="-285750">
              <a:buFont typeface="Arial"/>
              <a:buChar char="•"/>
            </a:pPr>
            <a:r>
              <a:rPr lang="en-US" dirty="0">
                <a:solidFill>
                  <a:srgbClr val="2953A0"/>
                </a:solidFill>
              </a:rPr>
              <a:t>10% biomass</a:t>
            </a:r>
          </a:p>
          <a:p>
            <a:pPr marL="285750" lvl="0" indent="-285750">
              <a:buFont typeface="Arial"/>
              <a:buChar char="•"/>
            </a:pPr>
            <a:r>
              <a:rPr lang="en-US" dirty="0">
                <a:solidFill>
                  <a:srgbClr val="2953A0"/>
                </a:solidFill>
              </a:rPr>
              <a:t>10% other (wind, MSW, </a:t>
            </a:r>
            <a:r>
              <a:rPr lang="en-US" dirty="0" smtClean="0">
                <a:solidFill>
                  <a:srgbClr val="2953A0"/>
                </a:solidFill>
              </a:rPr>
              <a:t>other)</a:t>
            </a:r>
          </a:p>
          <a:p>
            <a:endParaRPr lang="en-US" dirty="0"/>
          </a:p>
          <a:p>
            <a:endParaRPr lang="en-US" dirty="0" smtClean="0"/>
          </a:p>
          <a:p>
            <a:endParaRPr lang="en-US" dirty="0"/>
          </a:p>
          <a:p>
            <a:endParaRPr lang="en-US" dirty="0" smtClean="0"/>
          </a:p>
          <a:p>
            <a:endParaRPr lang="en-US" dirty="0"/>
          </a:p>
          <a:p>
            <a:endParaRPr lang="en-US" dirty="0" smtClean="0"/>
          </a:p>
          <a:p>
            <a:endParaRPr lang="en-US" b="1" dirty="0" smtClean="0">
              <a:solidFill>
                <a:srgbClr val="BC3835"/>
              </a:solidFill>
            </a:endParaRPr>
          </a:p>
          <a:p>
            <a:r>
              <a:rPr lang="en-US" b="1" u="sng" dirty="0" smtClean="0">
                <a:solidFill>
                  <a:srgbClr val="BC3835"/>
                </a:solidFill>
              </a:rPr>
              <a:t>HEATING (40%)</a:t>
            </a:r>
            <a:endParaRPr lang="en-US" b="1" u="sng" dirty="0">
              <a:solidFill>
                <a:srgbClr val="BC3835"/>
              </a:solidFill>
            </a:endParaRPr>
          </a:p>
          <a:p>
            <a:pPr marL="285750" lvl="0" indent="-285750">
              <a:buFont typeface="Arial"/>
              <a:buChar char="•"/>
            </a:pPr>
            <a:r>
              <a:rPr lang="en-US" b="1" dirty="0">
                <a:solidFill>
                  <a:srgbClr val="A83441"/>
                </a:solidFill>
              </a:rPr>
              <a:t>70% oil</a:t>
            </a:r>
            <a:endParaRPr lang="en-US" dirty="0">
              <a:solidFill>
                <a:srgbClr val="A83441"/>
              </a:solidFill>
            </a:endParaRPr>
          </a:p>
          <a:p>
            <a:pPr marL="285750" lvl="0" indent="-285750">
              <a:buFont typeface="Arial"/>
              <a:buChar char="•"/>
            </a:pPr>
            <a:r>
              <a:rPr lang="en-US" dirty="0">
                <a:solidFill>
                  <a:srgbClr val="A83441"/>
                </a:solidFill>
              </a:rPr>
              <a:t>30% wood and gas</a:t>
            </a:r>
          </a:p>
          <a:p>
            <a:r>
              <a:rPr lang="en-US" dirty="0"/>
              <a:t> </a:t>
            </a:r>
          </a:p>
          <a:p>
            <a:r>
              <a:rPr lang="en-US" b="1" u="sng" dirty="0" smtClean="0">
                <a:solidFill>
                  <a:srgbClr val="546A26"/>
                </a:solidFill>
              </a:rPr>
              <a:t>TRANSPORTATION (50%)</a:t>
            </a:r>
            <a:endParaRPr lang="en-US" b="1" u="sng" dirty="0">
              <a:solidFill>
                <a:srgbClr val="546A26"/>
              </a:solidFill>
            </a:endParaRPr>
          </a:p>
          <a:p>
            <a:pPr marL="285750" lvl="0" indent="-285750">
              <a:buFont typeface="Arial"/>
              <a:buChar char="•"/>
            </a:pPr>
            <a:r>
              <a:rPr lang="en-US" b="1" dirty="0">
                <a:solidFill>
                  <a:srgbClr val="455911"/>
                </a:solidFill>
              </a:rPr>
              <a:t>99.9% oil </a:t>
            </a:r>
            <a:endParaRPr lang="en-US" dirty="0">
              <a:solidFill>
                <a:srgbClr val="455911"/>
              </a:solidFill>
            </a:endParaRPr>
          </a:p>
          <a:p>
            <a:endParaRPr lang="en-US" dirty="0"/>
          </a:p>
        </p:txBody>
      </p:sp>
    </p:spTree>
    <p:extLst>
      <p:ext uri="{BB962C8B-B14F-4D97-AF65-F5344CB8AC3E}">
        <p14:creationId xmlns:p14="http://schemas.microsoft.com/office/powerpoint/2010/main" val="340030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3000"/>
                                  </p:stCondLst>
                                  <p:childTnLst>
                                    <p:set>
                                      <p:cBhvr>
                                        <p:cTn id="14" dur="1" fill="hold">
                                          <p:stCondLst>
                                            <p:cond delay="0"/>
                                          </p:stCondLst>
                                        </p:cTn>
                                        <p:tgtEl>
                                          <p:spTgt spid="22531"/>
                                        </p:tgtEl>
                                        <p:attrNameLst>
                                          <p:attrName>style.visibility</p:attrName>
                                        </p:attrNameLst>
                                      </p:cBhvr>
                                      <p:to>
                                        <p:strVal val="visible"/>
                                      </p:to>
                                    </p:set>
                                    <p:animEffect transition="in" filter="fade">
                                      <p:cBhvr>
                                        <p:cTn id="15"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304800" y="152400"/>
            <a:ext cx="5029200" cy="3942159"/>
          </a:xfrm>
          <a:ln/>
        </p:spPr>
        <p:txBody>
          <a:bodyPr>
            <a:noAutofit/>
          </a:bodyPr>
          <a:lstStyle/>
          <a:p>
            <a:pPr marL="0" indent="0">
              <a:buNone/>
            </a:pPr>
            <a:r>
              <a:rPr lang="en-US" sz="2400" dirty="0">
                <a:solidFill>
                  <a:schemeClr val="tx2"/>
                </a:solidFill>
              </a:rPr>
              <a:t>For every $1 increase in </a:t>
            </a:r>
            <a:r>
              <a:rPr lang="en-US" sz="2400" dirty="0" smtClean="0">
                <a:solidFill>
                  <a:schemeClr val="tx2"/>
                </a:solidFill>
              </a:rPr>
              <a:t>gasoline &amp; heating </a:t>
            </a:r>
            <a:r>
              <a:rPr lang="en-US" sz="2400" dirty="0">
                <a:solidFill>
                  <a:schemeClr val="tx2"/>
                </a:solidFill>
              </a:rPr>
              <a:t>oil, </a:t>
            </a:r>
            <a:r>
              <a:rPr lang="en-US" sz="2400" dirty="0" smtClean="0">
                <a:solidFill>
                  <a:schemeClr val="tx2"/>
                </a:solidFill>
              </a:rPr>
              <a:t>approximately $1 billion </a:t>
            </a:r>
            <a:r>
              <a:rPr lang="en-US" sz="2400" dirty="0">
                <a:solidFill>
                  <a:srgbClr val="1F497D"/>
                </a:solidFill>
              </a:rPr>
              <a:t>disappears from </a:t>
            </a:r>
            <a:r>
              <a:rPr lang="en-US" sz="2400" dirty="0" smtClean="0">
                <a:solidFill>
                  <a:srgbClr val="1F497D"/>
                </a:solidFill>
              </a:rPr>
              <a:t>Maine’s economy—a doubling </a:t>
            </a:r>
            <a:r>
              <a:rPr lang="en-US" sz="2400" dirty="0">
                <a:solidFill>
                  <a:srgbClr val="1F497D"/>
                </a:solidFill>
              </a:rPr>
              <a:t>of the income </a:t>
            </a:r>
            <a:r>
              <a:rPr lang="en-US" sz="2400" dirty="0" smtClean="0">
                <a:solidFill>
                  <a:srgbClr val="1F497D"/>
                </a:solidFill>
              </a:rPr>
              <a:t>tax</a:t>
            </a:r>
            <a:r>
              <a:rPr lang="en-US" sz="2400" dirty="0">
                <a:solidFill>
                  <a:srgbClr val="1F497D"/>
                </a:solidFill>
              </a:rPr>
              <a:t>!</a:t>
            </a:r>
          </a:p>
          <a:p>
            <a:endParaRPr lang="en-US" sz="1600" dirty="0" smtClean="0">
              <a:solidFill>
                <a:srgbClr val="1F497D"/>
              </a:solidFill>
            </a:endParaRPr>
          </a:p>
          <a:p>
            <a:pPr>
              <a:buFont typeface="Lucida Grande"/>
              <a:buChar char="$"/>
            </a:pPr>
            <a:r>
              <a:rPr lang="en-US" sz="2400" b="1" dirty="0" smtClean="0">
                <a:solidFill>
                  <a:srgbClr val="1F497D"/>
                </a:solidFill>
              </a:rPr>
              <a:t>1998</a:t>
            </a:r>
            <a:r>
              <a:rPr lang="en-US" sz="2400" dirty="0" smtClean="0">
                <a:solidFill>
                  <a:srgbClr val="1F497D"/>
                </a:solidFill>
              </a:rPr>
              <a:t>: energy = </a:t>
            </a:r>
            <a:r>
              <a:rPr lang="en-US" sz="2400" b="1" cap="all" dirty="0" smtClean="0">
                <a:ln w="9000" cmpd="sng">
                  <a:solidFill>
                    <a:schemeClr val="accent4">
                      <a:shade val="50000"/>
                      <a:satMod val="120000"/>
                    </a:schemeClr>
                  </a:solidFill>
                  <a:prstDash val="solid"/>
                </a:ln>
                <a:solidFill>
                  <a:srgbClr val="1F497D"/>
                </a:solidFill>
                <a:effectLst/>
              </a:rPr>
              <a:t>4</a:t>
            </a:r>
            <a:r>
              <a:rPr lang="en-US" sz="2400" b="1" cap="all" dirty="0">
                <a:ln w="9000" cmpd="sng">
                  <a:solidFill>
                    <a:schemeClr val="accent4">
                      <a:shade val="50000"/>
                      <a:satMod val="120000"/>
                    </a:schemeClr>
                  </a:solidFill>
                  <a:prstDash val="solid"/>
                </a:ln>
                <a:solidFill>
                  <a:srgbClr val="1F497D"/>
                </a:solidFill>
                <a:effectLst/>
              </a:rPr>
              <a:t>% </a:t>
            </a:r>
            <a:r>
              <a:rPr lang="en-US" sz="2400" b="1" cap="all" dirty="0" err="1" smtClean="0">
                <a:ln w="9000" cmpd="sng">
                  <a:solidFill>
                    <a:schemeClr val="accent4">
                      <a:shade val="50000"/>
                      <a:satMod val="120000"/>
                    </a:schemeClr>
                  </a:solidFill>
                  <a:prstDash val="solid"/>
                </a:ln>
                <a:solidFill>
                  <a:srgbClr val="1F497D"/>
                </a:solidFill>
                <a:effectLst/>
              </a:rPr>
              <a:t>avg</a:t>
            </a:r>
            <a:r>
              <a:rPr lang="en-US" sz="2400" b="1" cap="all" dirty="0" smtClean="0">
                <a:ln w="9000" cmpd="sng">
                  <a:solidFill>
                    <a:schemeClr val="accent4">
                      <a:shade val="50000"/>
                      <a:satMod val="120000"/>
                    </a:schemeClr>
                  </a:solidFill>
                  <a:prstDash val="solid"/>
                </a:ln>
                <a:solidFill>
                  <a:srgbClr val="1F497D"/>
                </a:solidFill>
                <a:effectLst/>
              </a:rPr>
              <a:t> </a:t>
            </a:r>
            <a:r>
              <a:rPr lang="en-US" sz="2400" dirty="0" smtClean="0">
                <a:solidFill>
                  <a:srgbClr val="1F497D"/>
                </a:solidFill>
              </a:rPr>
              <a:t>household budget</a:t>
            </a:r>
            <a:endParaRPr lang="en-US" sz="2400" dirty="0">
              <a:solidFill>
                <a:srgbClr val="1F497D"/>
              </a:solidFill>
            </a:endParaRPr>
          </a:p>
          <a:p>
            <a:pPr>
              <a:buFont typeface="Lucida Grande"/>
              <a:buChar char="$"/>
            </a:pPr>
            <a:endParaRPr lang="en-US" sz="1000" dirty="0" smtClean="0">
              <a:solidFill>
                <a:srgbClr val="1F497D"/>
              </a:solidFill>
            </a:endParaRPr>
          </a:p>
          <a:p>
            <a:pPr>
              <a:buFont typeface="Lucida Grande"/>
              <a:buChar char="$"/>
            </a:pPr>
            <a:r>
              <a:rPr lang="en-US" sz="2400" b="1" dirty="0" smtClean="0">
                <a:solidFill>
                  <a:srgbClr val="1F497D"/>
                </a:solidFill>
              </a:rPr>
              <a:t>2011</a:t>
            </a:r>
            <a:r>
              <a:rPr lang="en-US" sz="2400" dirty="0" smtClean="0">
                <a:solidFill>
                  <a:srgbClr val="1F497D"/>
                </a:solidFill>
              </a:rPr>
              <a:t>: energy = </a:t>
            </a:r>
            <a:r>
              <a:rPr lang="en-US" sz="2400" b="1" i="1" cap="all" dirty="0" smtClean="0">
                <a:ln w="9000" cmpd="sng">
                  <a:solidFill>
                    <a:schemeClr val="accent4">
                      <a:shade val="50000"/>
                      <a:satMod val="120000"/>
                    </a:schemeClr>
                  </a:solidFill>
                  <a:prstDash val="solid"/>
                </a:ln>
                <a:solidFill>
                  <a:srgbClr val="1F497D"/>
                </a:solidFill>
                <a:effectLst/>
              </a:rPr>
              <a:t>15</a:t>
            </a:r>
            <a:r>
              <a:rPr lang="en-US" sz="2400" b="1" i="1" cap="all" dirty="0">
                <a:ln w="9000" cmpd="sng">
                  <a:solidFill>
                    <a:schemeClr val="accent4">
                      <a:shade val="50000"/>
                      <a:satMod val="120000"/>
                    </a:schemeClr>
                  </a:solidFill>
                  <a:prstDash val="solid"/>
                </a:ln>
                <a:solidFill>
                  <a:srgbClr val="1F497D"/>
                </a:solidFill>
                <a:effectLst/>
              </a:rPr>
              <a:t>%</a:t>
            </a:r>
            <a:r>
              <a:rPr lang="en-US" sz="2400" b="1" cap="all" dirty="0">
                <a:ln w="9000" cmpd="sng">
                  <a:solidFill>
                    <a:schemeClr val="accent4">
                      <a:shade val="50000"/>
                      <a:satMod val="120000"/>
                    </a:schemeClr>
                  </a:solidFill>
                  <a:prstDash val="solid"/>
                </a:ln>
                <a:solidFill>
                  <a:srgbClr val="1F497D"/>
                </a:solidFill>
                <a:effectLst/>
              </a:rPr>
              <a:t> </a:t>
            </a:r>
            <a:r>
              <a:rPr lang="en-US" sz="2400" b="1" cap="all" dirty="0" err="1">
                <a:ln w="9000" cmpd="sng">
                  <a:solidFill>
                    <a:schemeClr val="accent4">
                      <a:shade val="50000"/>
                      <a:satMod val="120000"/>
                    </a:schemeClr>
                  </a:solidFill>
                  <a:prstDash val="solid"/>
                </a:ln>
                <a:solidFill>
                  <a:srgbClr val="1F497D"/>
                </a:solidFill>
                <a:effectLst/>
              </a:rPr>
              <a:t>avg</a:t>
            </a:r>
            <a:r>
              <a:rPr lang="en-US" sz="2400" b="1" cap="all" dirty="0">
                <a:ln w="9000" cmpd="sng">
                  <a:solidFill>
                    <a:schemeClr val="accent4">
                      <a:shade val="50000"/>
                      <a:satMod val="120000"/>
                    </a:schemeClr>
                  </a:solidFill>
                  <a:prstDash val="solid"/>
                </a:ln>
                <a:solidFill>
                  <a:srgbClr val="1F497D"/>
                </a:solidFill>
                <a:effectLst/>
              </a:rPr>
              <a:t> </a:t>
            </a:r>
            <a:r>
              <a:rPr lang="en-US" sz="2400" dirty="0">
                <a:solidFill>
                  <a:srgbClr val="1F497D"/>
                </a:solidFill>
              </a:rPr>
              <a:t>household </a:t>
            </a:r>
            <a:r>
              <a:rPr lang="en-US" sz="2400" dirty="0" smtClean="0">
                <a:solidFill>
                  <a:srgbClr val="1F497D"/>
                </a:solidFill>
              </a:rPr>
              <a:t>budget</a:t>
            </a:r>
            <a:endParaRPr lang="en-US" sz="2000" b="1" i="1" dirty="0" smtClean="0">
              <a:solidFill>
                <a:schemeClr val="tx2"/>
              </a:solidFill>
            </a:endParaRPr>
          </a:p>
        </p:txBody>
      </p:sp>
      <p:pic>
        <p:nvPicPr>
          <p:cNvPr id="6" name="Picture 5" descr="maine-outline-350x467-350x46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143000"/>
            <a:ext cx="2057400" cy="2745159"/>
          </a:xfrm>
          <a:prstGeom prst="rect">
            <a:avLst/>
          </a:prstGeom>
        </p:spPr>
      </p:pic>
      <p:grpSp>
        <p:nvGrpSpPr>
          <p:cNvPr id="3" name="Group 2"/>
          <p:cNvGrpSpPr/>
          <p:nvPr/>
        </p:nvGrpSpPr>
        <p:grpSpPr>
          <a:xfrm>
            <a:off x="457200" y="2667000"/>
            <a:ext cx="8799847" cy="5333459"/>
            <a:chOff x="533400" y="2494900"/>
            <a:chExt cx="8799847" cy="5333459"/>
          </a:xfrm>
        </p:grpSpPr>
        <p:pic>
          <p:nvPicPr>
            <p:cNvPr id="2" name="Picture 1"/>
            <p:cNvPicPr>
              <a:picLocks noChangeAspect="1"/>
            </p:cNvPicPr>
            <p:nvPr/>
          </p:nvPicPr>
          <p:blipFill>
            <a:blip r:embed="rId4"/>
            <a:stretch>
              <a:fillRect/>
            </a:stretch>
          </p:blipFill>
          <p:spPr>
            <a:xfrm rot="7952782">
              <a:off x="5138499" y="1622783"/>
              <a:ext cx="3322632" cy="5066865"/>
            </a:xfrm>
            <a:prstGeom prst="rect">
              <a:avLst/>
            </a:prstGeom>
          </p:spPr>
        </p:pic>
        <p:sp>
          <p:nvSpPr>
            <p:cNvPr id="5" name="Rectangle 2"/>
            <p:cNvSpPr txBox="1">
              <a:spLocks noChangeArrowheads="1"/>
            </p:cNvSpPr>
            <p:nvPr/>
          </p:nvSpPr>
          <p:spPr>
            <a:xfrm>
              <a:off x="533400" y="3886200"/>
              <a:ext cx="5029200" cy="3942159"/>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sz="2000" b="1" i="1" dirty="0" smtClean="0">
                <a:solidFill>
                  <a:schemeClr val="tx2"/>
                </a:solidFill>
              </a:endParaRPr>
            </a:p>
            <a:p>
              <a:pPr marL="0" indent="0" algn="ctr">
                <a:buFont typeface="Arial" pitchFamily="34" charset="0"/>
                <a:buNone/>
              </a:pPr>
              <a:r>
                <a:rPr lang="en-US" sz="2800" b="1" i="1" dirty="0" smtClean="0">
                  <a:solidFill>
                    <a:schemeClr val="tx2"/>
                  </a:solidFill>
                </a:rPr>
                <a:t>That’s the equivalent of a new $5,000 annual tax on every Maine family</a:t>
              </a:r>
              <a:endParaRPr lang="en-US" sz="2800" b="1" i="1" dirty="0">
                <a:solidFill>
                  <a:schemeClr val="tx2"/>
                </a:solidFill>
              </a:endParaRPr>
            </a:p>
          </p:txBody>
        </p:sp>
      </p:grpSp>
    </p:spTree>
    <p:extLst>
      <p:ext uri="{BB962C8B-B14F-4D97-AF65-F5344CB8AC3E}">
        <p14:creationId xmlns:p14="http://schemas.microsoft.com/office/powerpoint/2010/main" val="21736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500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9" name="Rectangle 3"/>
          <p:cNvSpPr>
            <a:spLocks/>
          </p:cNvSpPr>
          <p:nvPr/>
        </p:nvSpPr>
        <p:spPr bwMode="auto">
          <a:xfrm>
            <a:off x="381000" y="914400"/>
            <a:ext cx="8458200" cy="190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21457" bIns="0" anchor="ctr"/>
          <a:lstStyle/>
          <a:p>
            <a:pPr algn="l"/>
            <a:r>
              <a:rPr lang="en-US" sz="2800" dirty="0" smtClean="0">
                <a:solidFill>
                  <a:srgbClr val="FFFF00"/>
                </a:solidFill>
                <a:latin typeface="Helvetica" charset="0"/>
                <a:cs typeface="Helvetica" charset="0"/>
                <a:sym typeface="Helvetica" charset="0"/>
              </a:rPr>
              <a:t>Saudi </a:t>
            </a:r>
            <a:r>
              <a:rPr lang="en-US" sz="2800" dirty="0">
                <a:solidFill>
                  <a:srgbClr val="FFFF00"/>
                </a:solidFill>
                <a:latin typeface="Helvetica" charset="0"/>
                <a:cs typeface="Helvetica" charset="0"/>
                <a:sym typeface="Helvetica" charset="0"/>
              </a:rPr>
              <a:t>Prince Al-</a:t>
            </a:r>
            <a:r>
              <a:rPr lang="en-US" sz="2800" dirty="0" err="1">
                <a:solidFill>
                  <a:srgbClr val="FFFF00"/>
                </a:solidFill>
                <a:latin typeface="Helvetica" charset="0"/>
                <a:cs typeface="Helvetica" charset="0"/>
                <a:sym typeface="Helvetica" charset="0"/>
              </a:rPr>
              <a:t>Waleed</a:t>
            </a:r>
            <a:r>
              <a:rPr lang="en-US" sz="2800" dirty="0">
                <a:solidFill>
                  <a:srgbClr val="FFFF00"/>
                </a:solidFill>
                <a:latin typeface="Helvetica" charset="0"/>
                <a:cs typeface="Helvetica" charset="0"/>
                <a:sym typeface="Helvetica" charset="0"/>
              </a:rPr>
              <a:t> bin </a:t>
            </a:r>
            <a:r>
              <a:rPr lang="en-US" sz="2800" dirty="0" err="1">
                <a:solidFill>
                  <a:srgbClr val="FFFF00"/>
                </a:solidFill>
                <a:latin typeface="Helvetica" charset="0"/>
                <a:cs typeface="Helvetica" charset="0"/>
                <a:sym typeface="Helvetica" charset="0"/>
              </a:rPr>
              <a:t>Talal</a:t>
            </a:r>
            <a:r>
              <a:rPr lang="en-US" sz="2800" dirty="0">
                <a:solidFill>
                  <a:srgbClr val="FFFF00"/>
                </a:solidFill>
                <a:latin typeface="Helvetica" charset="0"/>
                <a:cs typeface="Helvetica" charset="0"/>
                <a:sym typeface="Helvetica" charset="0"/>
              </a:rPr>
              <a:t> said </a:t>
            </a:r>
            <a:r>
              <a:rPr lang="en-US" sz="2800" dirty="0" smtClean="0">
                <a:solidFill>
                  <a:srgbClr val="FFFF00"/>
                </a:solidFill>
                <a:latin typeface="Helvetica" charset="0"/>
                <a:cs typeface="Helvetica" charset="0"/>
                <a:sym typeface="Helvetica" charset="0"/>
              </a:rPr>
              <a:t>that </a:t>
            </a:r>
            <a:r>
              <a:rPr lang="en-US" sz="2800" dirty="0">
                <a:solidFill>
                  <a:srgbClr val="FFFF00"/>
                </a:solidFill>
                <a:latin typeface="Helvetica" charset="0"/>
                <a:cs typeface="Helvetica" charset="0"/>
                <a:sym typeface="Helvetica" charset="0"/>
              </a:rPr>
              <a:t>he wants oil prices to drop so that the United States and Europe don't accelerate efforts to wean themselves off his country's supply</a:t>
            </a:r>
            <a:r>
              <a:rPr lang="en-US" sz="2800" dirty="0" smtClean="0">
                <a:solidFill>
                  <a:srgbClr val="FFFF00"/>
                </a:solidFill>
                <a:latin typeface="Helvetica" charset="0"/>
                <a:cs typeface="Helvetica" charset="0"/>
                <a:sym typeface="Helvetica" charset="0"/>
              </a:rPr>
              <a:t>…</a:t>
            </a:r>
          </a:p>
          <a:p>
            <a:pPr algn="l"/>
            <a:endParaRPr lang="en-US" sz="800" dirty="0" smtClean="0">
              <a:solidFill>
                <a:srgbClr val="FFFF00"/>
              </a:solidFill>
              <a:latin typeface="Helvetica" charset="0"/>
              <a:cs typeface="Helvetica" charset="0"/>
              <a:sym typeface="Helvetica" charset="0"/>
            </a:endParaRPr>
          </a:p>
          <a:p>
            <a:pPr algn="ctr"/>
            <a:r>
              <a:rPr lang="en-US" sz="2800" b="1" dirty="0">
                <a:solidFill>
                  <a:srgbClr val="FFFF00"/>
                </a:solidFill>
                <a:latin typeface="Helvetica" charset="0"/>
                <a:cs typeface="Helvetica" charset="0"/>
                <a:sym typeface="Helvetica" charset="0"/>
              </a:rPr>
              <a:t>			</a:t>
            </a:r>
            <a:r>
              <a:rPr lang="en-US" sz="1000" b="1" dirty="0">
                <a:solidFill>
                  <a:srgbClr val="FFFF00"/>
                </a:solidFill>
                <a:latin typeface="Helvetica" charset="0"/>
                <a:cs typeface="Helvetica" charset="0"/>
                <a:sym typeface="Helvetica" charset="0"/>
              </a:rPr>
              <a:t>	</a:t>
            </a:r>
            <a:r>
              <a:rPr lang="en-US" sz="2800" b="1" dirty="0">
                <a:solidFill>
                  <a:srgbClr val="FFFF00"/>
                </a:solidFill>
                <a:latin typeface="Helvetica" charset="0"/>
                <a:cs typeface="Helvetica" charset="0"/>
                <a:sym typeface="Helvetica" charset="0"/>
              </a:rPr>
              <a:t>					</a:t>
            </a:r>
            <a:endParaRPr lang="en-US" sz="2000" b="1" dirty="0">
              <a:solidFill>
                <a:srgbClr val="FFFF00"/>
              </a:solidFill>
              <a:latin typeface="Helvetica" charset="0"/>
              <a:cs typeface="Helvetica" charset="0"/>
              <a:sym typeface="Helvetica" charset="0"/>
            </a:endParaRPr>
          </a:p>
        </p:txBody>
      </p:sp>
      <p:sp>
        <p:nvSpPr>
          <p:cNvPr id="24581" name="Rectangle 5"/>
          <p:cNvSpPr>
            <a:spLocks/>
          </p:cNvSpPr>
          <p:nvPr/>
        </p:nvSpPr>
        <p:spPr bwMode="auto">
          <a:xfrm>
            <a:off x="3099718" y="2683371"/>
            <a:ext cx="5679281" cy="81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r>
              <a:rPr lang="en-US" dirty="0" smtClean="0">
                <a:solidFill>
                  <a:srgbClr val="000000"/>
                </a:solidFill>
                <a:latin typeface="Geneva" charset="0"/>
                <a:ea typeface="Geneva" charset="0"/>
                <a:cs typeface="Geneva" charset="0"/>
                <a:sym typeface="Geneva" charset="0"/>
              </a:rPr>
              <a:t>.</a:t>
            </a:r>
            <a:endParaRPr lang="en-US" dirty="0">
              <a:solidFill>
                <a:srgbClr val="000000"/>
              </a:solidFill>
              <a:latin typeface="Geneva" charset="0"/>
              <a:ea typeface="Geneva" charset="0"/>
              <a:cs typeface="Geneva" charset="0"/>
              <a:sym typeface="Geneva" charset="0"/>
            </a:endParaRPr>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2971800" cy="264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 name="TextBox 3"/>
          <p:cNvSpPr txBox="1"/>
          <p:nvPr/>
        </p:nvSpPr>
        <p:spPr>
          <a:xfrm>
            <a:off x="4038600" y="3124200"/>
            <a:ext cx="4648200" cy="2523768"/>
          </a:xfrm>
          <a:prstGeom prst="rect">
            <a:avLst/>
          </a:prstGeom>
          <a:noFill/>
        </p:spPr>
        <p:txBody>
          <a:bodyPr wrap="square" rtlCol="0">
            <a:spAutoFit/>
          </a:bodyPr>
          <a:lstStyle/>
          <a:p>
            <a:pPr algn="ctr"/>
            <a:r>
              <a:rPr lang="en-US" sz="3200" b="1" i="1" dirty="0">
                <a:solidFill>
                  <a:srgbClr val="FFFF00"/>
                </a:solidFill>
                <a:latin typeface="Helvetica" charset="0"/>
                <a:cs typeface="Helvetica" charset="0"/>
                <a:sym typeface="Helvetica" charset="0"/>
              </a:rPr>
              <a:t>“We don't want the West to go and find alternatives…” </a:t>
            </a:r>
          </a:p>
          <a:p>
            <a:pPr algn="ctr"/>
            <a:endParaRPr lang="en-US" sz="400" b="1" i="1" dirty="0">
              <a:solidFill>
                <a:srgbClr val="FFFF00"/>
              </a:solidFill>
              <a:latin typeface="Helvetica" charset="0"/>
              <a:cs typeface="Helvetica" charset="0"/>
              <a:sym typeface="Helvetica" charset="0"/>
            </a:endParaRPr>
          </a:p>
          <a:p>
            <a:pPr algn="ctr"/>
            <a:endParaRPr lang="en-US" sz="2000" dirty="0" smtClean="0">
              <a:solidFill>
                <a:schemeClr val="accent2">
                  <a:lumMod val="60000"/>
                  <a:lumOff val="40000"/>
                </a:schemeClr>
              </a:solidFill>
              <a:latin typeface="Helvetica" charset="0"/>
              <a:cs typeface="Helvetica" charset="0"/>
              <a:sym typeface="Helvetica" charset="0"/>
            </a:endParaRPr>
          </a:p>
          <a:p>
            <a:pPr algn="ctr"/>
            <a:r>
              <a:rPr lang="en-US" sz="2000" dirty="0" smtClean="0">
                <a:solidFill>
                  <a:schemeClr val="accent2">
                    <a:lumMod val="60000"/>
                    <a:lumOff val="40000"/>
                  </a:schemeClr>
                </a:solidFill>
                <a:latin typeface="Helvetica" charset="0"/>
                <a:cs typeface="Helvetica" charset="0"/>
                <a:sym typeface="Helvetica" charset="0"/>
              </a:rPr>
              <a:t>CNN</a:t>
            </a:r>
            <a:r>
              <a:rPr lang="en-US" sz="2000" dirty="0">
                <a:solidFill>
                  <a:schemeClr val="accent2">
                    <a:lumMod val="60000"/>
                    <a:lumOff val="40000"/>
                  </a:schemeClr>
                </a:solidFill>
                <a:latin typeface="Helvetica" charset="0"/>
                <a:cs typeface="Helvetica" charset="0"/>
                <a:sym typeface="Helvetica" charset="0"/>
              </a:rPr>
              <a:t>, May 29, </a:t>
            </a:r>
            <a:r>
              <a:rPr lang="en-US" sz="2000" dirty="0" smtClean="0">
                <a:solidFill>
                  <a:schemeClr val="accent2">
                    <a:lumMod val="60000"/>
                    <a:lumOff val="40000"/>
                  </a:schemeClr>
                </a:solidFill>
                <a:latin typeface="Helvetica" charset="0"/>
                <a:cs typeface="Helvetica" charset="0"/>
                <a:sym typeface="Helvetica" charset="0"/>
              </a:rPr>
              <a:t>2011</a:t>
            </a:r>
            <a:endParaRPr lang="en-US" sz="2000" dirty="0">
              <a:solidFill>
                <a:schemeClr val="accent2">
                  <a:lumMod val="60000"/>
                  <a:lumOff val="40000"/>
                </a:schemeClr>
              </a:solidFill>
              <a:latin typeface="Helvetica" charset="0"/>
              <a:cs typeface="Helvetica" charset="0"/>
              <a:sym typeface="Helvetica" charset="0"/>
            </a:endParaRPr>
          </a:p>
          <a:p>
            <a:endParaRPr lang="en-US" dirty="0"/>
          </a:p>
        </p:txBody>
      </p:sp>
    </p:spTree>
    <p:extLst>
      <p:ext uri="{BB962C8B-B14F-4D97-AF65-F5344CB8AC3E}">
        <p14:creationId xmlns:p14="http://schemas.microsoft.com/office/powerpoint/2010/main" val="76083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76800" y="1447800"/>
            <a:ext cx="3962400" cy="5080000"/>
          </a:xfrm>
          <a:prstGeom prst="rect">
            <a:avLst/>
          </a:prstGeom>
        </p:spPr>
      </p:pic>
      <p:sp>
        <p:nvSpPr>
          <p:cNvPr id="31746" name="Rectangle 2"/>
          <p:cNvSpPr>
            <a:spLocks noGrp="1" noChangeArrowheads="1"/>
          </p:cNvSpPr>
          <p:nvPr>
            <p:ph type="body" idx="1"/>
          </p:nvPr>
        </p:nvSpPr>
        <p:spPr>
          <a:xfrm>
            <a:off x="381000" y="1447800"/>
            <a:ext cx="8305800" cy="4648200"/>
          </a:xfrm>
          <a:ln/>
        </p:spPr>
        <p:txBody>
          <a:bodyPr>
            <a:noAutofit/>
          </a:bodyPr>
          <a:lstStyle/>
          <a:p>
            <a:pPr>
              <a:buFont typeface="Arial"/>
              <a:buChar char="•"/>
            </a:pPr>
            <a:r>
              <a:rPr lang="en-US" sz="2400" dirty="0">
                <a:solidFill>
                  <a:schemeClr val="tx2"/>
                </a:solidFill>
              </a:rPr>
              <a:t>195 Turbines on-line or under </a:t>
            </a:r>
            <a:r>
              <a:rPr lang="en-US" sz="2400" dirty="0" smtClean="0">
                <a:solidFill>
                  <a:schemeClr val="tx2"/>
                </a:solidFill>
              </a:rPr>
              <a:t>construction</a:t>
            </a:r>
            <a:endParaRPr lang="en-US" sz="2400" dirty="0">
              <a:solidFill>
                <a:schemeClr val="tx2"/>
              </a:solidFill>
            </a:endParaRPr>
          </a:p>
          <a:p>
            <a:pPr>
              <a:buFont typeface="Arial"/>
              <a:buChar char="•"/>
            </a:pPr>
            <a:endParaRPr lang="en-US" sz="1000" dirty="0" smtClean="0">
              <a:solidFill>
                <a:schemeClr val="tx2"/>
              </a:solidFill>
            </a:endParaRPr>
          </a:p>
          <a:p>
            <a:pPr>
              <a:buFont typeface="Arial"/>
              <a:buChar char="•"/>
            </a:pPr>
            <a:r>
              <a:rPr lang="en-US" sz="2400" dirty="0" smtClean="0">
                <a:solidFill>
                  <a:schemeClr val="tx2"/>
                </a:solidFill>
              </a:rPr>
              <a:t>452 </a:t>
            </a:r>
            <a:r>
              <a:rPr lang="en-US" sz="2400" dirty="0">
                <a:solidFill>
                  <a:schemeClr val="tx2"/>
                </a:solidFill>
              </a:rPr>
              <a:t>MW of capacity</a:t>
            </a:r>
          </a:p>
          <a:p>
            <a:pPr>
              <a:buFont typeface="Arial"/>
              <a:buChar char="•"/>
            </a:pPr>
            <a:endParaRPr lang="en-US" sz="1000" dirty="0">
              <a:solidFill>
                <a:schemeClr val="tx2"/>
              </a:solidFill>
            </a:endParaRPr>
          </a:p>
          <a:p>
            <a:pPr>
              <a:buFont typeface="Arial"/>
              <a:buChar char="•"/>
            </a:pPr>
            <a:r>
              <a:rPr lang="en-US" sz="2400" dirty="0" smtClean="0">
                <a:solidFill>
                  <a:schemeClr val="tx2"/>
                </a:solidFill>
              </a:rPr>
              <a:t>Power </a:t>
            </a:r>
            <a:r>
              <a:rPr lang="en-US" sz="2400" dirty="0">
                <a:solidFill>
                  <a:schemeClr val="tx2"/>
                </a:solidFill>
              </a:rPr>
              <a:t>for 200,000 houses</a:t>
            </a:r>
          </a:p>
          <a:p>
            <a:pPr>
              <a:buFont typeface="Arial"/>
              <a:buChar char="•"/>
            </a:pPr>
            <a:endParaRPr lang="en-US" sz="1000" dirty="0" smtClean="0">
              <a:solidFill>
                <a:schemeClr val="tx2"/>
              </a:solidFill>
            </a:endParaRPr>
          </a:p>
          <a:p>
            <a:pPr>
              <a:buFont typeface="Arial"/>
              <a:buChar char="•"/>
            </a:pPr>
            <a:r>
              <a:rPr lang="en-US" sz="2400" dirty="0" smtClean="0">
                <a:solidFill>
                  <a:schemeClr val="tx2"/>
                </a:solidFill>
              </a:rPr>
              <a:t>Projects </a:t>
            </a:r>
            <a:r>
              <a:rPr lang="en-US" sz="2400" dirty="0">
                <a:solidFill>
                  <a:schemeClr val="tx2"/>
                </a:solidFill>
              </a:rPr>
              <a:t>from 4.5 to 132 MW</a:t>
            </a:r>
          </a:p>
          <a:p>
            <a:pPr>
              <a:buFont typeface="Arial"/>
              <a:buChar char="•"/>
            </a:pPr>
            <a:endParaRPr lang="en-US" sz="1000" dirty="0" smtClean="0">
              <a:solidFill>
                <a:schemeClr val="tx2"/>
              </a:solidFill>
            </a:endParaRPr>
          </a:p>
          <a:p>
            <a:pPr>
              <a:buFont typeface="Arial"/>
              <a:buChar char="•"/>
            </a:pPr>
            <a:r>
              <a:rPr lang="en-US" sz="2400" dirty="0" smtClean="0">
                <a:solidFill>
                  <a:schemeClr val="tx2"/>
                </a:solidFill>
              </a:rPr>
              <a:t>100,000 </a:t>
            </a:r>
            <a:r>
              <a:rPr lang="en-US" sz="2400" dirty="0">
                <a:solidFill>
                  <a:schemeClr val="tx2"/>
                </a:solidFill>
              </a:rPr>
              <a:t>cars off the road</a:t>
            </a:r>
          </a:p>
          <a:p>
            <a:pPr>
              <a:buFont typeface="Arial"/>
              <a:buChar char="•"/>
            </a:pPr>
            <a:endParaRPr lang="en-US" sz="1000" dirty="0" smtClean="0">
              <a:solidFill>
                <a:schemeClr val="tx2"/>
              </a:solidFill>
            </a:endParaRPr>
          </a:p>
          <a:p>
            <a:pPr>
              <a:buFont typeface="Arial"/>
              <a:buChar char="•"/>
            </a:pPr>
            <a:r>
              <a:rPr lang="en-US" sz="2400" dirty="0" smtClean="0">
                <a:solidFill>
                  <a:schemeClr val="tx2"/>
                </a:solidFill>
              </a:rPr>
              <a:t>3</a:t>
            </a:r>
            <a:r>
              <a:rPr lang="en-US" sz="2400" dirty="0">
                <a:solidFill>
                  <a:schemeClr val="tx2"/>
                </a:solidFill>
              </a:rPr>
              <a:t>-4 acres per </a:t>
            </a:r>
            <a:r>
              <a:rPr lang="en-US" sz="2400" dirty="0" smtClean="0">
                <a:solidFill>
                  <a:schemeClr val="tx2"/>
                </a:solidFill>
              </a:rPr>
              <a:t>turbine</a:t>
            </a:r>
            <a:endParaRPr lang="en-US" sz="2400" dirty="0">
              <a:solidFill>
                <a:schemeClr val="tx2"/>
              </a:solidFill>
            </a:endParaRPr>
          </a:p>
        </p:txBody>
      </p:sp>
      <p:sp>
        <p:nvSpPr>
          <p:cNvPr id="31747" name="Rectangle 3"/>
          <p:cNvSpPr>
            <a:spLocks/>
          </p:cNvSpPr>
          <p:nvPr/>
        </p:nvSpPr>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ctr"/>
            <a:r>
              <a:rPr lang="en-US" sz="3200" b="1" dirty="0">
                <a:solidFill>
                  <a:schemeClr val="tx2"/>
                </a:solidFill>
                <a:latin typeface="Helvetica Neue" charset="0"/>
                <a:ea typeface="Helvetica Neue" charset="0"/>
                <a:cs typeface="Helvetica Neue" charset="0"/>
                <a:sym typeface="Helvetica Neue" charset="0"/>
              </a:rPr>
              <a:t>C</a:t>
            </a:r>
            <a:r>
              <a:rPr lang="en-US" sz="3200" b="1" dirty="0" smtClean="0">
                <a:solidFill>
                  <a:schemeClr val="tx2"/>
                </a:solidFill>
                <a:latin typeface="Helvetica Neue" charset="0"/>
                <a:ea typeface="Helvetica Neue" charset="0"/>
                <a:cs typeface="Helvetica Neue" charset="0"/>
                <a:sym typeface="Helvetica Neue" charset="0"/>
              </a:rPr>
              <a:t>urrent status of wind power in </a:t>
            </a:r>
            <a:r>
              <a:rPr lang="en-US" sz="3200" b="1" dirty="0">
                <a:solidFill>
                  <a:schemeClr val="tx2"/>
                </a:solidFill>
                <a:latin typeface="Helvetica Neue" charset="0"/>
                <a:ea typeface="Helvetica Neue" charset="0"/>
                <a:cs typeface="Helvetica Neue" charset="0"/>
                <a:sym typeface="Helvetica Neue" charset="0"/>
              </a:rPr>
              <a:t>M</a:t>
            </a:r>
            <a:r>
              <a:rPr lang="en-US" sz="3200" b="1" dirty="0" smtClean="0">
                <a:solidFill>
                  <a:schemeClr val="tx2"/>
                </a:solidFill>
                <a:latin typeface="Helvetica Neue" charset="0"/>
                <a:ea typeface="Helvetica Neue" charset="0"/>
                <a:cs typeface="Helvetica Neue" charset="0"/>
                <a:sym typeface="Helvetica Neue" charset="0"/>
              </a:rPr>
              <a:t>aine?</a:t>
            </a:r>
            <a:endParaRPr lang="en-US" sz="3200" b="1" dirty="0">
              <a:solidFill>
                <a:schemeClr val="tx2"/>
              </a:solidFill>
              <a:latin typeface="Helvetica Neue" charset="0"/>
              <a:ea typeface="Helvetica Neue" charset="0"/>
              <a:cs typeface="Helvetica Neue" charset="0"/>
              <a:sym typeface="Helvetica Neue" charset="0"/>
            </a:endParaRPr>
          </a:p>
        </p:txBody>
      </p:sp>
    </p:spTree>
    <p:extLst>
      <p:ext uri="{BB962C8B-B14F-4D97-AF65-F5344CB8AC3E}">
        <p14:creationId xmlns:p14="http://schemas.microsoft.com/office/powerpoint/2010/main" val="132156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2000" fill="hold"/>
                                        <p:tgtEl>
                                          <p:spTgt spid="31746"/>
                                        </p:tgtEl>
                                        <p:attrNameLst>
                                          <p:attrName>ppt_x</p:attrName>
                                        </p:attrNameLst>
                                      </p:cBhvr>
                                      <p:tavLst>
                                        <p:tav tm="0">
                                          <p:val>
                                            <p:strVal val="#ppt_x"/>
                                          </p:val>
                                        </p:tav>
                                        <p:tav tm="100000">
                                          <p:val>
                                            <p:strVal val="#ppt_x"/>
                                          </p:val>
                                        </p:tav>
                                      </p:tavLst>
                                    </p:anim>
                                    <p:anim calcmode="lin" valueType="num">
                                      <p:cBhvr additive="base">
                                        <p:cTn id="8" dur="2000" fill="hold"/>
                                        <p:tgtEl>
                                          <p:spTgt spid="31746"/>
                                        </p:tgtEl>
                                        <p:attrNameLst>
                                          <p:attrName>ppt_y</p:attrName>
                                        </p:attrNameLst>
                                      </p:cBhvr>
                                      <p:tavLst>
                                        <p:tav tm="0">
                                          <p:val>
                                            <p:strVal val="1+#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1524000" y="2362200"/>
            <a:ext cx="4648200" cy="4343400"/>
          </a:xfrm>
          <a:ln/>
        </p:spPr>
        <p:txBody>
          <a:bodyPr>
            <a:normAutofit/>
          </a:bodyPr>
          <a:lstStyle/>
          <a:p>
            <a:pPr>
              <a:buSzPct val="100000"/>
              <a:buFont typeface="Wingdings" charset="2"/>
              <a:buChar char="ü"/>
            </a:pPr>
            <a:r>
              <a:rPr lang="en-US" sz="2400" dirty="0">
                <a:solidFill>
                  <a:schemeClr val="accent3">
                    <a:lumMod val="50000"/>
                  </a:schemeClr>
                </a:solidFill>
              </a:rPr>
              <a:t>Total </a:t>
            </a:r>
            <a:r>
              <a:rPr lang="en-US" sz="2400" dirty="0" smtClean="0">
                <a:solidFill>
                  <a:schemeClr val="accent3">
                    <a:lumMod val="50000"/>
                  </a:schemeClr>
                </a:solidFill>
              </a:rPr>
              <a:t>Investment</a:t>
            </a:r>
            <a:r>
              <a:rPr lang="en-US" sz="2400" dirty="0">
                <a:solidFill>
                  <a:schemeClr val="accent3">
                    <a:lumMod val="50000"/>
                  </a:schemeClr>
                </a:solidFill>
              </a:rPr>
              <a:t>:</a:t>
            </a:r>
            <a:r>
              <a:rPr lang="en-US" dirty="0" smtClean="0">
                <a:solidFill>
                  <a:schemeClr val="accent3">
                    <a:lumMod val="50000"/>
                  </a:schemeClr>
                </a:solidFill>
              </a:rPr>
              <a:t> </a:t>
            </a:r>
          </a:p>
          <a:p>
            <a:pPr marL="0" indent="0" algn="ctr">
              <a:buSzPct val="100000"/>
              <a:buNone/>
            </a:pPr>
            <a:r>
              <a:rPr lang="en-US" b="1" i="1" dirty="0" smtClean="0">
                <a:solidFill>
                  <a:schemeClr val="accent3">
                    <a:lumMod val="50000"/>
                  </a:schemeClr>
                </a:solidFill>
              </a:rPr>
              <a:t>$</a:t>
            </a:r>
            <a:r>
              <a:rPr lang="en-US" b="1" i="1" dirty="0">
                <a:solidFill>
                  <a:schemeClr val="accent3">
                    <a:lumMod val="50000"/>
                  </a:schemeClr>
                </a:solidFill>
              </a:rPr>
              <a:t>946 million</a:t>
            </a:r>
          </a:p>
          <a:p>
            <a:pPr>
              <a:buSzPct val="100000"/>
              <a:buFont typeface="Wingdings" charset="2"/>
              <a:buChar char="ü"/>
            </a:pPr>
            <a:endParaRPr lang="en-US" sz="1000" dirty="0" smtClean="0">
              <a:solidFill>
                <a:schemeClr val="accent3">
                  <a:lumMod val="50000"/>
                </a:schemeClr>
              </a:solidFill>
            </a:endParaRPr>
          </a:p>
          <a:p>
            <a:pPr>
              <a:buSzPct val="100000"/>
              <a:buFont typeface="Wingdings" charset="2"/>
              <a:buChar char="ü"/>
            </a:pPr>
            <a:r>
              <a:rPr lang="en-US" sz="2400" dirty="0" smtClean="0">
                <a:solidFill>
                  <a:schemeClr val="accent3">
                    <a:lumMod val="50000"/>
                  </a:schemeClr>
                </a:solidFill>
              </a:rPr>
              <a:t>$</a:t>
            </a:r>
            <a:r>
              <a:rPr lang="en-US" sz="2400" dirty="0">
                <a:solidFill>
                  <a:schemeClr val="accent3">
                    <a:lumMod val="50000"/>
                  </a:schemeClr>
                </a:solidFill>
              </a:rPr>
              <a:t>378 million in Maine (R&amp;R, 1928)</a:t>
            </a:r>
          </a:p>
          <a:p>
            <a:pPr>
              <a:buSzPct val="100000"/>
              <a:buFont typeface="Wingdings" charset="2"/>
              <a:buChar char="ü"/>
            </a:pPr>
            <a:endParaRPr lang="en-US" sz="1100" dirty="0" smtClean="0">
              <a:solidFill>
                <a:schemeClr val="accent3">
                  <a:lumMod val="50000"/>
                </a:schemeClr>
              </a:solidFill>
            </a:endParaRPr>
          </a:p>
          <a:p>
            <a:pPr>
              <a:buSzPct val="100000"/>
              <a:buFont typeface="Wingdings" charset="2"/>
              <a:buChar char="ü"/>
            </a:pPr>
            <a:r>
              <a:rPr lang="en-US" sz="2400" dirty="0" smtClean="0">
                <a:solidFill>
                  <a:schemeClr val="accent3">
                    <a:lumMod val="50000"/>
                  </a:schemeClr>
                </a:solidFill>
              </a:rPr>
              <a:t>250 </a:t>
            </a:r>
            <a:r>
              <a:rPr lang="en-US" sz="2400" dirty="0">
                <a:solidFill>
                  <a:schemeClr val="accent3">
                    <a:lumMod val="50000"/>
                  </a:schemeClr>
                </a:solidFill>
              </a:rPr>
              <a:t>jobs during construction</a:t>
            </a:r>
          </a:p>
          <a:p>
            <a:pPr>
              <a:buSzPct val="100000"/>
              <a:buFont typeface="Wingdings" charset="2"/>
              <a:buChar char="ü"/>
            </a:pPr>
            <a:endParaRPr lang="en-US" sz="1100" dirty="0" smtClean="0">
              <a:solidFill>
                <a:schemeClr val="accent3">
                  <a:lumMod val="50000"/>
                </a:schemeClr>
              </a:solidFill>
            </a:endParaRPr>
          </a:p>
          <a:p>
            <a:pPr>
              <a:buSzPct val="100000"/>
              <a:buFont typeface="Wingdings" charset="2"/>
              <a:buChar char="ü"/>
            </a:pPr>
            <a:r>
              <a:rPr lang="en-US" sz="2400" dirty="0" smtClean="0">
                <a:solidFill>
                  <a:schemeClr val="accent3">
                    <a:lumMod val="50000"/>
                  </a:schemeClr>
                </a:solidFill>
              </a:rPr>
              <a:t>Average </a:t>
            </a:r>
            <a:r>
              <a:rPr lang="en-US" sz="2400" dirty="0">
                <a:solidFill>
                  <a:schemeClr val="accent3">
                    <a:lumMod val="50000"/>
                  </a:schemeClr>
                </a:solidFill>
              </a:rPr>
              <a:t>of 240 jobs since 2003</a:t>
            </a:r>
          </a:p>
          <a:p>
            <a:pPr>
              <a:buSzPct val="100000"/>
              <a:buFont typeface="Wingdings" charset="2"/>
              <a:buChar char="ü"/>
            </a:pPr>
            <a:endParaRPr lang="en-US" sz="1000" dirty="0" smtClean="0">
              <a:solidFill>
                <a:schemeClr val="accent3">
                  <a:lumMod val="50000"/>
                </a:schemeClr>
              </a:solidFill>
            </a:endParaRPr>
          </a:p>
          <a:p>
            <a:pPr>
              <a:buSzPct val="100000"/>
              <a:buFont typeface="Wingdings" charset="2"/>
              <a:buChar char="ü"/>
            </a:pPr>
            <a:r>
              <a:rPr lang="en-US" sz="2400" dirty="0" smtClean="0">
                <a:solidFill>
                  <a:schemeClr val="accent3">
                    <a:lumMod val="50000"/>
                  </a:schemeClr>
                </a:solidFill>
              </a:rPr>
              <a:t>300 </a:t>
            </a:r>
            <a:r>
              <a:rPr lang="en-US" sz="2400" dirty="0">
                <a:solidFill>
                  <a:schemeClr val="accent3">
                    <a:lumMod val="50000"/>
                  </a:schemeClr>
                </a:solidFill>
              </a:rPr>
              <a:t>Maine companies</a:t>
            </a:r>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981200"/>
            <a:ext cx="2673350" cy="3995738"/>
          </a:xfrm>
          <a:prstGeom prst="rect">
            <a:avLst/>
          </a:prstGeom>
          <a:noFill/>
          <a:ln>
            <a:noFill/>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28600" y="0"/>
            <a:ext cx="3202036" cy="6858000"/>
          </a:xfrm>
          <a:prstGeom prst="rect">
            <a:avLst/>
          </a:prstGeom>
        </p:spPr>
      </p:pic>
      <p:sp>
        <p:nvSpPr>
          <p:cNvPr id="2" name="Title 1"/>
          <p:cNvSpPr>
            <a:spLocks noGrp="1"/>
          </p:cNvSpPr>
          <p:nvPr>
            <p:ph type="title"/>
          </p:nvPr>
        </p:nvSpPr>
        <p:spPr>
          <a:xfrm>
            <a:off x="1600200" y="1143000"/>
            <a:ext cx="6172200" cy="639762"/>
          </a:xfrm>
        </p:spPr>
        <p:txBody>
          <a:bodyPr>
            <a:prstTxWarp prst="textWave2">
              <a:avLst>
                <a:gd name="adj1" fmla="val 20000"/>
                <a:gd name="adj2" fmla="val -154"/>
              </a:avLst>
            </a:prstTxWarp>
            <a:normAutofit fontScale="90000"/>
          </a:bodyPr>
          <a:lstStyle/>
          <a:p>
            <a:r>
              <a:rPr lang="en-US" dirty="0" smtClean="0">
                <a:solidFill>
                  <a:schemeClr val="tx2"/>
                </a:solidFill>
              </a:rPr>
              <a:t>Wind Dollars</a:t>
            </a:r>
            <a:endParaRPr lang="en-US" dirty="0">
              <a:solidFill>
                <a:schemeClr val="tx2"/>
              </a:solidFill>
            </a:endParaRPr>
          </a:p>
        </p:txBody>
      </p:sp>
    </p:spTree>
    <p:extLst>
      <p:ext uri="{BB962C8B-B14F-4D97-AF65-F5344CB8AC3E}">
        <p14:creationId xmlns:p14="http://schemas.microsoft.com/office/powerpoint/2010/main" val="573459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76200"/>
            <a:ext cx="4572000" cy="6284959"/>
          </a:xfrm>
          <a:prstGeom prst="rect">
            <a:avLst/>
          </a:prstGeom>
        </p:spPr>
      </p:pic>
      <p:pic>
        <p:nvPicPr>
          <p:cNvPr id="6" name="Picture 5"/>
          <p:cNvPicPr>
            <a:picLocks noChangeAspect="1"/>
          </p:cNvPicPr>
          <p:nvPr/>
        </p:nvPicPr>
        <p:blipFill>
          <a:blip r:embed="rId3"/>
          <a:stretch>
            <a:fillRect/>
          </a:stretch>
        </p:blipFill>
        <p:spPr>
          <a:xfrm>
            <a:off x="1524000" y="6019800"/>
            <a:ext cx="7033342" cy="469900"/>
          </a:xfrm>
          <a:prstGeom prst="rect">
            <a:avLst/>
          </a:prstGeom>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2667000" y="5334000"/>
            <a:ext cx="6248399" cy="467794"/>
          </a:xfrm>
          <a:prstGeom prst="rect">
            <a:avLst/>
          </a:prstGeom>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stretch>
            <a:fillRect/>
          </a:stretch>
        </p:blipFill>
        <p:spPr>
          <a:xfrm>
            <a:off x="3403706" y="4648200"/>
            <a:ext cx="5705929" cy="431800"/>
          </a:xfrm>
          <a:prstGeom prst="rect">
            <a:avLst/>
          </a:prstGeom>
          <a:effectLst>
            <a:outerShdw blurRad="50800" dist="38100" dir="2700000" algn="tl" rotWithShape="0">
              <a:srgbClr val="000000">
                <a:alpha val="43000"/>
              </a:srgbClr>
            </a:outerShdw>
          </a:effectLst>
        </p:spPr>
      </p:pic>
      <p:sp>
        <p:nvSpPr>
          <p:cNvPr id="9" name="TextBox 8"/>
          <p:cNvSpPr txBox="1"/>
          <p:nvPr/>
        </p:nvSpPr>
        <p:spPr>
          <a:xfrm>
            <a:off x="3810000" y="1066800"/>
            <a:ext cx="5334000" cy="1077218"/>
          </a:xfrm>
          <a:prstGeom prst="rect">
            <a:avLst/>
          </a:prstGeom>
          <a:noFill/>
        </p:spPr>
        <p:txBody>
          <a:bodyPr wrap="square" rtlCol="0">
            <a:spAutoFit/>
          </a:bodyPr>
          <a:lstStyle/>
          <a:p>
            <a:pPr algn="ctr"/>
            <a:r>
              <a:rPr lang="en-US" sz="3200" dirty="0" smtClean="0">
                <a:solidFill>
                  <a:srgbClr val="1A468E"/>
                </a:solidFill>
              </a:rPr>
              <a:t>Maine Ocean &amp; Wind Energy Supply Chain</a:t>
            </a:r>
            <a:endParaRPr lang="en-US" sz="3200" dirty="0">
              <a:solidFill>
                <a:srgbClr val="1A468E"/>
              </a:solidFill>
            </a:endParaRPr>
          </a:p>
        </p:txBody>
      </p:sp>
      <p:sp>
        <p:nvSpPr>
          <p:cNvPr id="2" name="TextBox 1"/>
          <p:cNvSpPr txBox="1">
            <a:spLocks/>
          </p:cNvSpPr>
          <p:nvPr/>
        </p:nvSpPr>
        <p:spPr>
          <a:xfrm>
            <a:off x="3657600" y="4724400"/>
            <a:ext cx="1905000" cy="269458"/>
          </a:xfrm>
          <a:prstGeom prst="rect">
            <a:avLst/>
          </a:prstGeom>
          <a:solidFill>
            <a:srgbClr val="464646"/>
          </a:solidFill>
        </p:spPr>
        <p:txBody>
          <a:bodyPr wrap="square" rtlCol="0">
            <a:spAutoFit/>
          </a:bodyPr>
          <a:lstStyle/>
          <a:p>
            <a:r>
              <a:rPr lang="en-US" sz="1100" b="1" dirty="0" smtClean="0">
                <a:solidFill>
                  <a:srgbClr val="A0F074"/>
                </a:solidFill>
              </a:rPr>
              <a:t>ELECTRICAL COMPONENTS</a:t>
            </a:r>
            <a:endParaRPr lang="en-US" sz="1100" b="1" dirty="0">
              <a:solidFill>
                <a:srgbClr val="A0F074"/>
              </a:solidFill>
            </a:endParaRPr>
          </a:p>
        </p:txBody>
      </p:sp>
      <p:sp>
        <p:nvSpPr>
          <p:cNvPr id="10" name="TextBox 9"/>
          <p:cNvSpPr txBox="1"/>
          <p:nvPr/>
        </p:nvSpPr>
        <p:spPr>
          <a:xfrm>
            <a:off x="5867400" y="4724400"/>
            <a:ext cx="3200400" cy="261610"/>
          </a:xfrm>
          <a:prstGeom prst="rect">
            <a:avLst/>
          </a:prstGeom>
          <a:solidFill>
            <a:srgbClr val="464646"/>
          </a:solidFill>
        </p:spPr>
        <p:txBody>
          <a:bodyPr wrap="square" rtlCol="0">
            <a:spAutoFit/>
          </a:bodyPr>
          <a:lstStyle/>
          <a:p>
            <a:r>
              <a:rPr lang="en-US" sz="1100" b="1" dirty="0" smtClean="0">
                <a:solidFill>
                  <a:srgbClr val="DFD94F"/>
                </a:solidFill>
              </a:rPr>
              <a:t>ENGINEERING &amp; ENVIRONMENTAL CONSULTING</a:t>
            </a:r>
            <a:endParaRPr lang="en-US" sz="1100" b="1" dirty="0">
              <a:solidFill>
                <a:srgbClr val="DFD94F"/>
              </a:solidFill>
            </a:endParaRPr>
          </a:p>
        </p:txBody>
      </p:sp>
      <p:sp>
        <p:nvSpPr>
          <p:cNvPr id="11" name="TextBox 10"/>
          <p:cNvSpPr txBox="1"/>
          <p:nvPr/>
        </p:nvSpPr>
        <p:spPr>
          <a:xfrm>
            <a:off x="2971800" y="5410200"/>
            <a:ext cx="2438400" cy="276999"/>
          </a:xfrm>
          <a:prstGeom prst="rect">
            <a:avLst/>
          </a:prstGeom>
          <a:solidFill>
            <a:srgbClr val="464646"/>
          </a:solidFill>
        </p:spPr>
        <p:txBody>
          <a:bodyPr wrap="square" rtlCol="0">
            <a:spAutoFit/>
          </a:bodyPr>
          <a:lstStyle/>
          <a:p>
            <a:r>
              <a:rPr lang="en-US" sz="1200" b="1" dirty="0" smtClean="0">
                <a:solidFill>
                  <a:srgbClr val="FF8077"/>
                </a:solidFill>
              </a:rPr>
              <a:t>COMPOSITES &amp; MANUFACTURING</a:t>
            </a:r>
            <a:endParaRPr lang="en-US" sz="1200" b="1" dirty="0">
              <a:solidFill>
                <a:srgbClr val="FF8077"/>
              </a:solidFill>
            </a:endParaRPr>
          </a:p>
        </p:txBody>
      </p:sp>
      <p:sp>
        <p:nvSpPr>
          <p:cNvPr id="12" name="TextBox 11"/>
          <p:cNvSpPr txBox="1"/>
          <p:nvPr/>
        </p:nvSpPr>
        <p:spPr>
          <a:xfrm>
            <a:off x="5715000" y="5410200"/>
            <a:ext cx="3200400" cy="276999"/>
          </a:xfrm>
          <a:prstGeom prst="rect">
            <a:avLst/>
          </a:prstGeom>
          <a:solidFill>
            <a:srgbClr val="464646"/>
          </a:solidFill>
        </p:spPr>
        <p:txBody>
          <a:bodyPr wrap="square" rtlCol="0">
            <a:spAutoFit/>
          </a:bodyPr>
          <a:lstStyle/>
          <a:p>
            <a:r>
              <a:rPr lang="en-US" sz="1200" b="1" dirty="0" smtClean="0">
                <a:solidFill>
                  <a:srgbClr val="7598FF"/>
                </a:solidFill>
              </a:rPr>
              <a:t>CONSTRUCTION, ASSEMBLY, INSTALLATION</a:t>
            </a:r>
            <a:endParaRPr lang="en-US" sz="1200" b="1" dirty="0">
              <a:solidFill>
                <a:srgbClr val="7598FF"/>
              </a:solidFill>
            </a:endParaRPr>
          </a:p>
        </p:txBody>
      </p:sp>
      <p:sp>
        <p:nvSpPr>
          <p:cNvPr id="13" name="TextBox 12"/>
          <p:cNvSpPr txBox="1"/>
          <p:nvPr/>
        </p:nvSpPr>
        <p:spPr>
          <a:xfrm>
            <a:off x="1752600" y="6096000"/>
            <a:ext cx="3505200" cy="276999"/>
          </a:xfrm>
          <a:prstGeom prst="rect">
            <a:avLst/>
          </a:prstGeom>
          <a:solidFill>
            <a:srgbClr val="464646"/>
          </a:solidFill>
        </p:spPr>
        <p:txBody>
          <a:bodyPr wrap="square" rtlCol="0">
            <a:spAutoFit/>
          </a:bodyPr>
          <a:lstStyle/>
          <a:p>
            <a:r>
              <a:rPr lang="en-US" sz="1200" b="1" dirty="0" smtClean="0">
                <a:solidFill>
                  <a:srgbClr val="C897FF"/>
                </a:solidFill>
              </a:rPr>
              <a:t>FABRICATED METAL STRUCTURE/MANUFACTURING</a:t>
            </a:r>
            <a:endParaRPr lang="en-US" sz="1200" b="1" dirty="0">
              <a:solidFill>
                <a:srgbClr val="C897FF"/>
              </a:solidFill>
            </a:endParaRPr>
          </a:p>
        </p:txBody>
      </p:sp>
      <p:sp>
        <p:nvSpPr>
          <p:cNvPr id="14" name="TextBox 13"/>
          <p:cNvSpPr txBox="1"/>
          <p:nvPr/>
        </p:nvSpPr>
        <p:spPr>
          <a:xfrm>
            <a:off x="5486400" y="6096000"/>
            <a:ext cx="2133600" cy="276999"/>
          </a:xfrm>
          <a:prstGeom prst="rect">
            <a:avLst/>
          </a:prstGeom>
          <a:solidFill>
            <a:srgbClr val="464646"/>
          </a:solidFill>
        </p:spPr>
        <p:txBody>
          <a:bodyPr wrap="square" rtlCol="0">
            <a:spAutoFit/>
          </a:bodyPr>
          <a:lstStyle/>
          <a:p>
            <a:r>
              <a:rPr lang="en-US" sz="1200" b="1" dirty="0" smtClean="0">
                <a:solidFill>
                  <a:srgbClr val="BFE2FD"/>
                </a:solidFill>
              </a:rPr>
              <a:t>MACHINE &amp; EQUIPMENT MFG</a:t>
            </a:r>
            <a:endParaRPr lang="en-US" sz="1200" b="1" dirty="0">
              <a:solidFill>
                <a:srgbClr val="BFE2FD"/>
              </a:solidFill>
            </a:endParaRPr>
          </a:p>
        </p:txBody>
      </p:sp>
      <p:sp>
        <p:nvSpPr>
          <p:cNvPr id="15" name="TextBox 14"/>
          <p:cNvSpPr txBox="1"/>
          <p:nvPr/>
        </p:nvSpPr>
        <p:spPr>
          <a:xfrm>
            <a:off x="7848600" y="6096000"/>
            <a:ext cx="685800" cy="276999"/>
          </a:xfrm>
          <a:prstGeom prst="rect">
            <a:avLst/>
          </a:prstGeom>
          <a:solidFill>
            <a:srgbClr val="464646"/>
          </a:solidFill>
        </p:spPr>
        <p:txBody>
          <a:bodyPr wrap="square" rtlCol="0">
            <a:spAutoFit/>
          </a:bodyPr>
          <a:lstStyle/>
          <a:p>
            <a:r>
              <a:rPr lang="en-US" sz="1200" b="1" dirty="0" smtClean="0">
                <a:solidFill>
                  <a:srgbClr val="FF9A0D"/>
                </a:solidFill>
              </a:rPr>
              <a:t>OTHER</a:t>
            </a:r>
            <a:endParaRPr lang="en-US" sz="1200" b="1" dirty="0">
              <a:solidFill>
                <a:srgbClr val="FF9A0D"/>
              </a:solidFill>
            </a:endParaRPr>
          </a:p>
        </p:txBody>
      </p:sp>
    </p:spTree>
    <p:extLst>
      <p:ext uri="{BB962C8B-B14F-4D97-AF65-F5344CB8AC3E}">
        <p14:creationId xmlns:p14="http://schemas.microsoft.com/office/powerpoint/2010/main" val="3981430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cstate="print"/>
          <a:srcRect/>
          <a:stretch>
            <a:fillRect/>
          </a:stretch>
        </p:blipFill>
        <p:spPr bwMode="auto">
          <a:xfrm>
            <a:off x="304800" y="457200"/>
            <a:ext cx="8610600" cy="6172200"/>
          </a:xfrm>
          <a:prstGeom prst="rect">
            <a:avLst/>
          </a:prstGeom>
          <a:noFill/>
          <a:ln w="9525">
            <a:noFill/>
            <a:miter lim="800000"/>
            <a:headEnd/>
            <a:tailEnd/>
          </a:ln>
          <a:effectLst>
            <a:outerShdw blurRad="50800" dist="38100" dir="2700000" sx="101000" sy="101000" algn="tl" rotWithShape="0">
              <a:srgbClr val="000000">
                <a:alpha val="43000"/>
              </a:srgbClr>
            </a:outerShdw>
          </a:effectLst>
        </p:spPr>
      </p:pic>
    </p:spTree>
    <p:extLst>
      <p:ext uri="{BB962C8B-B14F-4D97-AF65-F5344CB8AC3E}">
        <p14:creationId xmlns:p14="http://schemas.microsoft.com/office/powerpoint/2010/main" val="5007244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marL="0" indent="0" algn="ctr">
              <a:spcBef>
                <a:spcPts val="0"/>
              </a:spcBef>
              <a:buNone/>
            </a:pPr>
            <a:r>
              <a:rPr lang="en-US" b="1" dirty="0" smtClean="0">
                <a:solidFill>
                  <a:schemeClr val="tx2"/>
                </a:solidFill>
              </a:rPr>
              <a:t>Jeff Thaler</a:t>
            </a:r>
            <a:endParaRPr lang="en-US" b="1" dirty="0">
              <a:solidFill>
                <a:schemeClr val="tx2"/>
              </a:solidFill>
            </a:endParaRPr>
          </a:p>
          <a:p>
            <a:pPr marL="0" indent="0" algn="ctr">
              <a:spcBef>
                <a:spcPts val="0"/>
              </a:spcBef>
              <a:buNone/>
            </a:pPr>
            <a:endParaRPr lang="en-US" sz="2800" dirty="0" smtClean="0">
              <a:solidFill>
                <a:schemeClr val="tx2"/>
              </a:solidFill>
            </a:endParaRPr>
          </a:p>
          <a:p>
            <a:pPr marL="0" indent="0" algn="ctr">
              <a:spcBef>
                <a:spcPts val="0"/>
              </a:spcBef>
              <a:buNone/>
            </a:pPr>
            <a:r>
              <a:rPr lang="en-US" sz="2800" dirty="0" smtClean="0">
                <a:solidFill>
                  <a:schemeClr val="tx2"/>
                </a:solidFill>
              </a:rPr>
              <a:t>Visiting Professor of Energy Policy, Law and Ethics   </a:t>
            </a:r>
          </a:p>
          <a:p>
            <a:pPr marL="0" indent="0" algn="ctr">
              <a:spcBef>
                <a:spcPts val="0"/>
              </a:spcBef>
              <a:buNone/>
            </a:pPr>
            <a:r>
              <a:rPr lang="en-US" sz="2800" dirty="0" smtClean="0">
                <a:solidFill>
                  <a:schemeClr val="tx2"/>
                </a:solidFill>
              </a:rPr>
              <a:t>University of Maine School of Economics</a:t>
            </a:r>
          </a:p>
          <a:p>
            <a:pPr marL="0" indent="0" algn="ctr">
              <a:spcBef>
                <a:spcPts val="0"/>
              </a:spcBef>
              <a:buNone/>
            </a:pPr>
            <a:r>
              <a:rPr lang="en-US" sz="2800" dirty="0" smtClean="0">
                <a:solidFill>
                  <a:schemeClr val="tx2"/>
                </a:solidFill>
              </a:rPr>
              <a:t>246 </a:t>
            </a:r>
            <a:r>
              <a:rPr lang="en-US" sz="2800" dirty="0" err="1" smtClean="0">
                <a:solidFill>
                  <a:schemeClr val="tx2"/>
                </a:solidFill>
              </a:rPr>
              <a:t>Deering</a:t>
            </a:r>
            <a:r>
              <a:rPr lang="en-US" sz="2800" dirty="0" smtClean="0">
                <a:solidFill>
                  <a:schemeClr val="tx2"/>
                </a:solidFill>
              </a:rPr>
              <a:t> Avenue</a:t>
            </a:r>
          </a:p>
          <a:p>
            <a:pPr marL="0" indent="0" algn="ctr">
              <a:spcBef>
                <a:spcPts val="0"/>
              </a:spcBef>
              <a:buNone/>
            </a:pPr>
            <a:r>
              <a:rPr lang="en-US" sz="2800" dirty="0" smtClean="0">
                <a:solidFill>
                  <a:schemeClr val="tx2"/>
                </a:solidFill>
              </a:rPr>
              <a:t>Portland, ME 04102</a:t>
            </a:r>
          </a:p>
          <a:p>
            <a:pPr marL="0" indent="0" algn="ctr">
              <a:spcBef>
                <a:spcPts val="0"/>
              </a:spcBef>
              <a:buNone/>
            </a:pPr>
            <a:endParaRPr lang="en-US" sz="2800" dirty="0" smtClean="0">
              <a:solidFill>
                <a:schemeClr val="tx2"/>
              </a:solidFill>
            </a:endParaRPr>
          </a:p>
          <a:p>
            <a:pPr marL="0" indent="0" algn="ctr">
              <a:spcBef>
                <a:spcPts val="0"/>
              </a:spcBef>
              <a:buNone/>
            </a:pPr>
            <a:r>
              <a:rPr lang="en-US" sz="2800" dirty="0" err="1">
                <a:solidFill>
                  <a:schemeClr val="tx2"/>
                </a:solidFill>
              </a:rPr>
              <a:t>Jeffrey.thaler@maine.edu</a:t>
            </a:r>
            <a:endParaRPr lang="en-US" sz="2800" dirty="0">
              <a:solidFill>
                <a:schemeClr val="tx2"/>
              </a:solidFill>
            </a:endParaRPr>
          </a:p>
          <a:p>
            <a:pPr marL="0" indent="0" algn="ctr">
              <a:spcBef>
                <a:spcPts val="0"/>
              </a:spcBef>
              <a:buNone/>
            </a:pPr>
            <a:r>
              <a:rPr lang="en-US" sz="2800" dirty="0" smtClean="0">
                <a:solidFill>
                  <a:schemeClr val="tx2"/>
                </a:solidFill>
              </a:rPr>
              <a:t>207 228 8539</a:t>
            </a:r>
          </a:p>
          <a:p>
            <a:pPr marL="0" indent="0" algn="ctr">
              <a:buNone/>
            </a:pPr>
            <a:endParaRPr lang="en-US" dirty="0">
              <a:solidFill>
                <a:schemeClr val="tx2"/>
              </a:solidFill>
            </a:endParaRPr>
          </a:p>
        </p:txBody>
      </p:sp>
      <p:pic>
        <p:nvPicPr>
          <p:cNvPr id="4" name="Picture 3" descr="UMAINE 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648200"/>
            <a:ext cx="3022475" cy="914400"/>
          </a:xfrm>
          <a:prstGeom prst="rect">
            <a:avLst/>
          </a:prstGeom>
        </p:spPr>
      </p:pic>
    </p:spTree>
    <p:extLst>
      <p:ext uri="{BB962C8B-B14F-4D97-AF65-F5344CB8AC3E}">
        <p14:creationId xmlns:p14="http://schemas.microsoft.com/office/powerpoint/2010/main" val="36015603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3200" b="1" dirty="0">
                <a:solidFill>
                  <a:schemeClr val="tx2"/>
                </a:solidFill>
              </a:rPr>
              <a:t>Maine Wind and Ocean Energy Industry Initiative</a:t>
            </a:r>
            <a:br>
              <a:rPr lang="en-US" sz="3200" b="1" dirty="0">
                <a:solidFill>
                  <a:schemeClr val="tx2"/>
                </a:solidFill>
              </a:rPr>
            </a:br>
            <a:r>
              <a:rPr lang="en-US" sz="3200" b="1" i="1" dirty="0" smtClean="0">
                <a:solidFill>
                  <a:schemeClr val="tx2"/>
                </a:solidFill>
              </a:rPr>
              <a:t>Who is It?</a:t>
            </a:r>
            <a:endParaRPr lang="en-US" sz="3200" b="1" i="1" dirty="0">
              <a:solidFill>
                <a:schemeClr val="tx2"/>
              </a:solidFill>
            </a:endParaRPr>
          </a:p>
        </p:txBody>
      </p:sp>
      <p:sp>
        <p:nvSpPr>
          <p:cNvPr id="3" name="Content Placeholder 2"/>
          <p:cNvSpPr>
            <a:spLocks noGrp="1"/>
          </p:cNvSpPr>
          <p:nvPr>
            <p:ph idx="1"/>
          </p:nvPr>
        </p:nvSpPr>
        <p:spPr>
          <a:xfrm>
            <a:off x="457200" y="1600200"/>
            <a:ext cx="6248400" cy="4525963"/>
          </a:xfrm>
        </p:spPr>
        <p:txBody>
          <a:bodyPr>
            <a:normAutofit/>
          </a:bodyPr>
          <a:lstStyle/>
          <a:p>
            <a:pPr marL="0" indent="0" algn="ctr">
              <a:spcBef>
                <a:spcPts val="0"/>
              </a:spcBef>
              <a:buNone/>
            </a:pPr>
            <a:r>
              <a:rPr lang="en-US" sz="2800" dirty="0" smtClean="0">
                <a:solidFill>
                  <a:schemeClr val="tx2"/>
                </a:solidFill>
              </a:rPr>
              <a:t>Maine Composites Alliance and E2Tech</a:t>
            </a:r>
          </a:p>
          <a:p>
            <a:pPr algn="ctr"/>
            <a:endParaRPr lang="en-US" sz="1000" dirty="0" smtClean="0">
              <a:solidFill>
                <a:schemeClr val="tx2"/>
              </a:solidFill>
            </a:endParaRPr>
          </a:p>
          <a:p>
            <a:pPr marL="457200" lvl="1" indent="0">
              <a:buNone/>
            </a:pPr>
            <a:r>
              <a:rPr lang="en-US" sz="2000" dirty="0" smtClean="0">
                <a:solidFill>
                  <a:schemeClr val="tx2"/>
                </a:solidFill>
              </a:rPr>
              <a:t>In consortium with: </a:t>
            </a:r>
          </a:p>
          <a:p>
            <a:pPr lvl="1"/>
            <a:r>
              <a:rPr lang="en-US" sz="2000" dirty="0" smtClean="0">
                <a:solidFill>
                  <a:schemeClr val="tx2"/>
                </a:solidFill>
              </a:rPr>
              <a:t>Manufacturers Assoc. of Maine </a:t>
            </a:r>
          </a:p>
          <a:p>
            <a:pPr lvl="1"/>
            <a:r>
              <a:rPr lang="en-US" sz="2000" dirty="0" smtClean="0">
                <a:solidFill>
                  <a:schemeClr val="tx2"/>
                </a:solidFill>
              </a:rPr>
              <a:t>Maine Marine Trades Assoc.</a:t>
            </a:r>
          </a:p>
          <a:p>
            <a:pPr lvl="1"/>
            <a:r>
              <a:rPr lang="en-US" sz="2000" dirty="0" smtClean="0">
                <a:solidFill>
                  <a:schemeClr val="tx2"/>
                </a:solidFill>
              </a:rPr>
              <a:t>American Council of Engineering Companies</a:t>
            </a:r>
          </a:p>
          <a:p>
            <a:pPr lvl="1"/>
            <a:r>
              <a:rPr lang="en-US" sz="2000" dirty="0" smtClean="0">
                <a:solidFill>
                  <a:schemeClr val="tx2"/>
                </a:solidFill>
              </a:rPr>
              <a:t>Maine Wind Industry Initiative</a:t>
            </a:r>
          </a:p>
          <a:p>
            <a:pPr lvl="1"/>
            <a:r>
              <a:rPr lang="en-US" sz="2000" dirty="0" smtClean="0">
                <a:solidFill>
                  <a:schemeClr val="tx2"/>
                </a:solidFill>
              </a:rPr>
              <a:t>Associated General Contractors</a:t>
            </a:r>
          </a:p>
          <a:p>
            <a:endParaRPr lang="en-US" sz="2400" b="1" dirty="0" smtClean="0">
              <a:solidFill>
                <a:schemeClr val="tx2"/>
              </a:solidFill>
            </a:endParaRPr>
          </a:p>
          <a:p>
            <a:pPr marL="0" indent="0" algn="ctr">
              <a:buNone/>
            </a:pPr>
            <a:r>
              <a:rPr lang="en-US" sz="2400" dirty="0" smtClean="0">
                <a:solidFill>
                  <a:schemeClr val="tx2"/>
                </a:solidFill>
              </a:rPr>
              <a:t>Funded for 3 </a:t>
            </a:r>
            <a:r>
              <a:rPr lang="en-US" sz="2400" dirty="0" err="1" smtClean="0">
                <a:solidFill>
                  <a:schemeClr val="tx2"/>
                </a:solidFill>
              </a:rPr>
              <a:t>yrs</a:t>
            </a:r>
            <a:r>
              <a:rPr lang="en-US" sz="2400" dirty="0" smtClean="0">
                <a:solidFill>
                  <a:schemeClr val="tx2"/>
                </a:solidFill>
              </a:rPr>
              <a:t> by Maine Technology Institute</a:t>
            </a:r>
            <a:endParaRPr lang="en-US" sz="2400" dirty="0">
              <a:solidFill>
                <a:schemeClr val="tx2"/>
              </a:solidFill>
            </a:endParaRPr>
          </a:p>
        </p:txBody>
      </p:sp>
      <p:grpSp>
        <p:nvGrpSpPr>
          <p:cNvPr id="6" name="Group 5"/>
          <p:cNvGrpSpPr/>
          <p:nvPr/>
        </p:nvGrpSpPr>
        <p:grpSpPr>
          <a:xfrm>
            <a:off x="4724400" y="1905000"/>
            <a:ext cx="3933825" cy="4495800"/>
            <a:chOff x="4876800" y="1905000"/>
            <a:chExt cx="3933825" cy="4495800"/>
          </a:xfrm>
        </p:grpSpPr>
        <p:pic>
          <p:nvPicPr>
            <p:cNvPr id="7" name="Picture 6"/>
            <p:cNvPicPr>
              <a:picLocks noChangeAspect="1"/>
            </p:cNvPicPr>
            <p:nvPr/>
          </p:nvPicPr>
          <p:blipFill>
            <a:blip r:embed="rId2"/>
            <a:stretch>
              <a:fillRect/>
            </a:stretch>
          </p:blipFill>
          <p:spPr>
            <a:xfrm>
              <a:off x="6400800" y="5257800"/>
              <a:ext cx="2233083" cy="1143000"/>
            </a:xfrm>
            <a:prstGeom prst="rect">
              <a:avLst/>
            </a:prstGeom>
          </p:spPr>
        </p:pic>
        <p:pic>
          <p:nvPicPr>
            <p:cNvPr id="4" name="Picture 3" descr="Logo_Final_4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905000"/>
              <a:ext cx="2057400" cy="79444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590800"/>
              <a:ext cx="3933825" cy="8991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6600" y="3505200"/>
              <a:ext cx="1386840" cy="1208358"/>
            </a:xfrm>
            <a:prstGeom prst="rect">
              <a:avLst/>
            </a:prstGeom>
          </p:spPr>
        </p:pic>
      </p:grpSp>
    </p:spTree>
    <p:extLst>
      <p:ext uri="{BB962C8B-B14F-4D97-AF65-F5344CB8AC3E}">
        <p14:creationId xmlns:p14="http://schemas.microsoft.com/office/powerpoint/2010/main" val="1475830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solidFill>
              </a:rPr>
              <a:t>Key Goals and Strategies</a:t>
            </a:r>
            <a:endParaRPr lang="en-US" sz="3200" b="1" dirty="0">
              <a:solidFill>
                <a:schemeClr val="tx2"/>
              </a:solidFill>
            </a:endParaRPr>
          </a:p>
        </p:txBody>
      </p:sp>
      <p:sp>
        <p:nvSpPr>
          <p:cNvPr id="3" name="Content Placeholder 2"/>
          <p:cNvSpPr>
            <a:spLocks noGrp="1"/>
          </p:cNvSpPr>
          <p:nvPr>
            <p:ph idx="1"/>
          </p:nvPr>
        </p:nvSpPr>
        <p:spPr>
          <a:xfrm>
            <a:off x="457200" y="1600200"/>
            <a:ext cx="5257800" cy="4525963"/>
          </a:xfrm>
        </p:spPr>
        <p:txBody>
          <a:bodyPr>
            <a:normAutofit fontScale="77500" lnSpcReduction="20000"/>
          </a:bodyPr>
          <a:lstStyle/>
          <a:p>
            <a:r>
              <a:rPr lang="en-US" dirty="0" smtClean="0">
                <a:solidFill>
                  <a:schemeClr val="tx2"/>
                </a:solidFill>
              </a:rPr>
              <a:t>Attract original </a:t>
            </a:r>
            <a:r>
              <a:rPr lang="en-US" dirty="0">
                <a:solidFill>
                  <a:schemeClr val="tx2"/>
                </a:solidFill>
              </a:rPr>
              <a:t>e</a:t>
            </a:r>
            <a:r>
              <a:rPr lang="en-US" dirty="0" smtClean="0">
                <a:solidFill>
                  <a:schemeClr val="tx2"/>
                </a:solidFill>
              </a:rPr>
              <a:t>quipment </a:t>
            </a:r>
            <a:r>
              <a:rPr lang="en-US" dirty="0">
                <a:solidFill>
                  <a:schemeClr val="tx2"/>
                </a:solidFill>
              </a:rPr>
              <a:t>m</a:t>
            </a:r>
            <a:r>
              <a:rPr lang="en-US" dirty="0" smtClean="0">
                <a:solidFill>
                  <a:schemeClr val="tx2"/>
                </a:solidFill>
              </a:rPr>
              <a:t>anufacturers, suppliers and other wind and ocean energy companies to Maine</a:t>
            </a:r>
          </a:p>
          <a:p>
            <a:endParaRPr lang="en-US" dirty="0" smtClean="0">
              <a:solidFill>
                <a:schemeClr val="tx2"/>
              </a:solidFill>
            </a:endParaRPr>
          </a:p>
          <a:p>
            <a:r>
              <a:rPr lang="en-US" dirty="0" smtClean="0">
                <a:solidFill>
                  <a:schemeClr val="tx2"/>
                </a:solidFill>
              </a:rPr>
              <a:t>Conduct </a:t>
            </a:r>
            <a:r>
              <a:rPr lang="en-US" dirty="0">
                <a:solidFill>
                  <a:schemeClr val="tx2"/>
                </a:solidFill>
              </a:rPr>
              <a:t>p</a:t>
            </a:r>
            <a:r>
              <a:rPr lang="en-US" dirty="0" smtClean="0">
                <a:solidFill>
                  <a:schemeClr val="tx2"/>
                </a:solidFill>
              </a:rPr>
              <a:t>ublic </a:t>
            </a:r>
            <a:r>
              <a:rPr lang="en-US" dirty="0">
                <a:solidFill>
                  <a:schemeClr val="tx2"/>
                </a:solidFill>
              </a:rPr>
              <a:t>e</a:t>
            </a:r>
            <a:r>
              <a:rPr lang="en-US" dirty="0" smtClean="0">
                <a:solidFill>
                  <a:schemeClr val="tx2"/>
                </a:solidFill>
              </a:rPr>
              <a:t>ducation and outreach</a:t>
            </a:r>
          </a:p>
          <a:p>
            <a:endParaRPr lang="en-US" dirty="0" smtClean="0">
              <a:solidFill>
                <a:schemeClr val="tx2"/>
              </a:solidFill>
            </a:endParaRPr>
          </a:p>
          <a:p>
            <a:r>
              <a:rPr lang="en-US" dirty="0" smtClean="0">
                <a:solidFill>
                  <a:schemeClr val="tx2"/>
                </a:solidFill>
              </a:rPr>
              <a:t>Support Maine companies’ efforts to engage in these markets</a:t>
            </a:r>
          </a:p>
          <a:p>
            <a:endParaRPr lang="en-US" dirty="0" smtClean="0">
              <a:solidFill>
                <a:schemeClr val="tx2"/>
              </a:solidFill>
            </a:endParaRPr>
          </a:p>
          <a:p>
            <a:r>
              <a:rPr lang="en-US" dirty="0" smtClean="0">
                <a:solidFill>
                  <a:schemeClr val="tx2"/>
                </a:solidFill>
              </a:rPr>
              <a:t>Expand and deepen supply chain analysis</a:t>
            </a:r>
            <a:endParaRPr lang="en-US" dirty="0">
              <a:solidFill>
                <a:schemeClr val="tx2"/>
              </a:solidFill>
            </a:endParaRPr>
          </a:p>
        </p:txBody>
      </p:sp>
      <p:pic>
        <p:nvPicPr>
          <p:cNvPr id="4" name="Picture 3"/>
          <p:cNvPicPr>
            <a:picLocks noChangeAspect="1"/>
          </p:cNvPicPr>
          <p:nvPr/>
        </p:nvPicPr>
        <p:blipFill>
          <a:blip r:embed="rId2"/>
          <a:stretch>
            <a:fillRect/>
          </a:stretch>
        </p:blipFill>
        <p:spPr>
          <a:xfrm>
            <a:off x="5715000" y="1828800"/>
            <a:ext cx="3220129" cy="4094164"/>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58298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41"/>
            <a:ext cx="8229600" cy="1143000"/>
          </a:xfrm>
        </p:spPr>
        <p:txBody>
          <a:bodyPr>
            <a:normAutofit/>
          </a:bodyPr>
          <a:lstStyle/>
          <a:p>
            <a:r>
              <a:rPr lang="en-US" sz="3200" b="1" dirty="0" smtClean="0">
                <a:solidFill>
                  <a:schemeClr val="tx2"/>
                </a:solidFill>
              </a:rPr>
              <a:t>Supply Chain Opportunities Pre-Identified</a:t>
            </a:r>
            <a:endParaRPr lang="en-US" sz="3200" b="1" dirty="0">
              <a:solidFill>
                <a:schemeClr val="tx2"/>
              </a:solidFill>
            </a:endParaRPr>
          </a:p>
        </p:txBody>
      </p:sp>
      <p:sp>
        <p:nvSpPr>
          <p:cNvPr id="3" name="Content Placeholder 2"/>
          <p:cNvSpPr>
            <a:spLocks noGrp="1"/>
          </p:cNvSpPr>
          <p:nvPr>
            <p:ph idx="1"/>
          </p:nvPr>
        </p:nvSpPr>
        <p:spPr>
          <a:xfrm>
            <a:off x="609600" y="1066800"/>
            <a:ext cx="7924800" cy="2133599"/>
          </a:xfrm>
        </p:spPr>
        <p:txBody>
          <a:bodyPr numCol="2">
            <a:noAutofit/>
          </a:bodyPr>
          <a:lstStyle/>
          <a:p>
            <a:r>
              <a:rPr lang="en-US" sz="2000" dirty="0" smtClean="0">
                <a:solidFill>
                  <a:schemeClr val="tx2"/>
                </a:solidFill>
              </a:rPr>
              <a:t>Wind blade service, repair &amp; testing</a:t>
            </a:r>
          </a:p>
          <a:p>
            <a:r>
              <a:rPr lang="en-US" sz="2000" dirty="0" smtClean="0">
                <a:solidFill>
                  <a:schemeClr val="tx2"/>
                </a:solidFill>
              </a:rPr>
              <a:t>Composite wind towers</a:t>
            </a:r>
          </a:p>
          <a:p>
            <a:r>
              <a:rPr lang="en-US" sz="2000" dirty="0" smtClean="0">
                <a:solidFill>
                  <a:schemeClr val="tx2"/>
                </a:solidFill>
              </a:rPr>
              <a:t>Ocean energy composite components</a:t>
            </a:r>
          </a:p>
          <a:p>
            <a:r>
              <a:rPr lang="en-US" sz="2000" dirty="0" smtClean="0">
                <a:solidFill>
                  <a:schemeClr val="tx2"/>
                </a:solidFill>
              </a:rPr>
              <a:t>Wind tower foundations</a:t>
            </a:r>
          </a:p>
          <a:p>
            <a:r>
              <a:rPr lang="en-US" sz="2000" dirty="0" smtClean="0">
                <a:solidFill>
                  <a:schemeClr val="tx2"/>
                </a:solidFill>
              </a:rPr>
              <a:t>Mooring systems</a:t>
            </a:r>
          </a:p>
          <a:p>
            <a:r>
              <a:rPr lang="en-US" sz="2000" dirty="0" smtClean="0">
                <a:solidFill>
                  <a:schemeClr val="tx2"/>
                </a:solidFill>
              </a:rPr>
              <a:t>Turbine components</a:t>
            </a:r>
          </a:p>
          <a:p>
            <a:r>
              <a:rPr lang="en-US" sz="2000" dirty="0" smtClean="0">
                <a:solidFill>
                  <a:schemeClr val="tx2"/>
                </a:solidFill>
              </a:rPr>
              <a:t>Research &amp; Development</a:t>
            </a:r>
          </a:p>
          <a:p>
            <a:r>
              <a:rPr lang="en-US" sz="2000" dirty="0" smtClean="0">
                <a:solidFill>
                  <a:schemeClr val="tx2"/>
                </a:solidFill>
              </a:rPr>
              <a:t>Engineering, environmental &amp; legal services</a:t>
            </a:r>
            <a:endParaRPr lang="en-US" sz="2000" dirty="0">
              <a:solidFill>
                <a:schemeClr val="tx2"/>
              </a:solidFill>
            </a:endParaRPr>
          </a:p>
        </p:txBody>
      </p:sp>
      <p:pic>
        <p:nvPicPr>
          <p:cNvPr id="4" name="Picture 3"/>
          <p:cNvPicPr>
            <a:picLocks noChangeAspect="1"/>
          </p:cNvPicPr>
          <p:nvPr/>
        </p:nvPicPr>
        <p:blipFill>
          <a:blip r:embed="rId2"/>
          <a:stretch>
            <a:fillRect/>
          </a:stretch>
        </p:blipFill>
        <p:spPr>
          <a:xfrm>
            <a:off x="1295400" y="3276600"/>
            <a:ext cx="6705600" cy="3319928"/>
          </a:xfrm>
          <a:prstGeom prst="rect">
            <a:avLst/>
          </a:prstGeom>
        </p:spPr>
      </p:pic>
    </p:spTree>
    <p:extLst>
      <p:ext uri="{BB962C8B-B14F-4D97-AF65-F5344CB8AC3E}">
        <p14:creationId xmlns:p14="http://schemas.microsoft.com/office/powerpoint/2010/main" val="25999845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1A468E"/>
                </a:solidFill>
              </a:rPr>
              <a:t>Maine’s Wind &amp; Ocean Energy Cluster</a:t>
            </a:r>
            <a:br>
              <a:rPr lang="en-US" sz="3200" dirty="0">
                <a:solidFill>
                  <a:srgbClr val="1A468E"/>
                </a:solidFill>
              </a:rPr>
            </a:br>
            <a:endParaRPr lang="en-US" sz="3200" dirty="0">
              <a:solidFill>
                <a:srgbClr val="1A468E"/>
              </a:solidFill>
            </a:endParaRPr>
          </a:p>
        </p:txBody>
      </p:sp>
      <p:pic>
        <p:nvPicPr>
          <p:cNvPr id="5" name="Picture 4" descr="clu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 y="990600"/>
            <a:ext cx="9144000" cy="5348910"/>
          </a:xfrm>
          <a:prstGeom prst="rect">
            <a:avLst/>
          </a:prstGeom>
        </p:spPr>
      </p:pic>
    </p:spTree>
    <p:extLst>
      <p:ext uri="{BB962C8B-B14F-4D97-AF65-F5344CB8AC3E}">
        <p14:creationId xmlns:p14="http://schemas.microsoft.com/office/powerpoint/2010/main" val="834540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24400" y="4267200"/>
            <a:ext cx="3935426" cy="2362200"/>
          </a:xfrm>
          <a:prstGeom prst="rect">
            <a:avLst/>
          </a:prstGeom>
        </p:spPr>
      </p:pic>
      <p:sp>
        <p:nvSpPr>
          <p:cNvPr id="2" name="Title 1"/>
          <p:cNvSpPr>
            <a:spLocks noGrp="1"/>
          </p:cNvSpPr>
          <p:nvPr>
            <p:ph type="title"/>
          </p:nvPr>
        </p:nvSpPr>
        <p:spPr>
          <a:xfrm>
            <a:off x="457200" y="152400"/>
            <a:ext cx="8229600" cy="1143000"/>
          </a:xfrm>
        </p:spPr>
        <p:txBody>
          <a:bodyPr>
            <a:normAutofit/>
          </a:bodyPr>
          <a:lstStyle/>
          <a:p>
            <a:r>
              <a:rPr lang="en-US" sz="3200" b="1" dirty="0" smtClean="0">
                <a:solidFill>
                  <a:schemeClr val="tx2"/>
                </a:solidFill>
              </a:rPr>
              <a:t>Maine’s Ocean Energy Resources</a:t>
            </a:r>
            <a:endParaRPr lang="en-US" sz="3200" b="1" dirty="0">
              <a:solidFill>
                <a:schemeClr val="tx2"/>
              </a:solidFill>
            </a:endParaRPr>
          </a:p>
        </p:txBody>
      </p:sp>
      <p:sp>
        <p:nvSpPr>
          <p:cNvPr id="3" name="Content Placeholder 2"/>
          <p:cNvSpPr>
            <a:spLocks noGrp="1"/>
          </p:cNvSpPr>
          <p:nvPr>
            <p:ph idx="1"/>
          </p:nvPr>
        </p:nvSpPr>
        <p:spPr>
          <a:xfrm>
            <a:off x="457200" y="1219200"/>
            <a:ext cx="7239000" cy="2743200"/>
          </a:xfrm>
          <a:noFill/>
        </p:spPr>
        <p:txBody>
          <a:bodyPr>
            <a:normAutofit/>
          </a:bodyPr>
          <a:lstStyle/>
          <a:p>
            <a:r>
              <a:rPr lang="en-US" sz="2800" dirty="0" smtClean="0">
                <a:solidFill>
                  <a:schemeClr val="tx2"/>
                </a:solidFill>
              </a:rPr>
              <a:t>Off-shore Wind: 82% of Maine’s coastal waters have Class 5 or stronger winds—</a:t>
            </a:r>
            <a:r>
              <a:rPr lang="en-US" sz="2800" i="1" dirty="0" smtClean="0">
                <a:solidFill>
                  <a:schemeClr val="tx2"/>
                </a:solidFill>
              </a:rPr>
              <a:t>highest in Northeast</a:t>
            </a:r>
          </a:p>
          <a:p>
            <a:endParaRPr lang="en-US" sz="2000" dirty="0" smtClean="0">
              <a:solidFill>
                <a:schemeClr val="tx2"/>
              </a:solidFill>
            </a:endParaRPr>
          </a:p>
          <a:p>
            <a:r>
              <a:rPr lang="en-US" sz="2800" dirty="0" smtClean="0">
                <a:solidFill>
                  <a:schemeClr val="tx2"/>
                </a:solidFill>
              </a:rPr>
              <a:t>Legislative goal: 3 to 5,000 MW in next 10 years</a:t>
            </a:r>
          </a:p>
          <a:p>
            <a:endParaRPr lang="en-US" b="1" dirty="0" smtClean="0">
              <a:solidFill>
                <a:schemeClr val="tx2">
                  <a:lumMod val="50000"/>
                </a:schemeClr>
              </a:solidFill>
              <a:effectLst>
                <a:outerShdw blurRad="50800" dist="38100" dir="2700000" algn="tl" rotWithShape="0">
                  <a:srgbClr val="000000">
                    <a:alpha val="43000"/>
                  </a:srgbClr>
                </a:outerShdw>
              </a:effectLst>
            </a:endParaRPr>
          </a:p>
        </p:txBody>
      </p:sp>
      <p:sp>
        <p:nvSpPr>
          <p:cNvPr id="5" name="TextBox 4"/>
          <p:cNvSpPr txBox="1"/>
          <p:nvPr/>
        </p:nvSpPr>
        <p:spPr>
          <a:xfrm>
            <a:off x="457200" y="4191000"/>
            <a:ext cx="4267200" cy="2523768"/>
          </a:xfrm>
          <a:prstGeom prst="rect">
            <a:avLst/>
          </a:prstGeom>
          <a:noFill/>
        </p:spPr>
        <p:txBody>
          <a:bodyPr wrap="square" rtlCol="0">
            <a:spAutoFit/>
          </a:bodyPr>
          <a:lstStyle/>
          <a:p>
            <a:pPr marL="457200" indent="-457200">
              <a:buFont typeface="Arial"/>
              <a:buChar char="•"/>
            </a:pPr>
            <a:r>
              <a:rPr lang="en-US" sz="2800" dirty="0">
                <a:solidFill>
                  <a:srgbClr val="1F497D"/>
                </a:solidFill>
              </a:rPr>
              <a:t>250 MW of tidal power  capacity</a:t>
            </a:r>
          </a:p>
          <a:p>
            <a:endParaRPr lang="en-US" sz="2800" dirty="0">
              <a:solidFill>
                <a:schemeClr val="tx2"/>
              </a:solidFill>
            </a:endParaRPr>
          </a:p>
          <a:p>
            <a:pPr marL="457200" indent="-457200">
              <a:buFont typeface="Arial"/>
              <a:buChar char="•"/>
            </a:pPr>
            <a:r>
              <a:rPr lang="en-US" sz="2800" dirty="0" smtClean="0">
                <a:solidFill>
                  <a:srgbClr val="1F497D"/>
                </a:solidFill>
              </a:rPr>
              <a:t>Some </a:t>
            </a:r>
            <a:r>
              <a:rPr lang="en-US" sz="2800" dirty="0">
                <a:solidFill>
                  <a:srgbClr val="1F497D"/>
                </a:solidFill>
              </a:rPr>
              <a:t>potential wave energy development</a:t>
            </a:r>
          </a:p>
          <a:p>
            <a:pPr marL="285750" indent="-285750">
              <a:buFont typeface="Arial"/>
              <a:buChar char="•"/>
            </a:pPr>
            <a:endParaRPr lang="en-US" dirty="0"/>
          </a:p>
        </p:txBody>
      </p:sp>
    </p:spTree>
    <p:extLst>
      <p:ext uri="{BB962C8B-B14F-4D97-AF65-F5344CB8AC3E}">
        <p14:creationId xmlns:p14="http://schemas.microsoft.com/office/powerpoint/2010/main" val="37522614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wpa_update 44.jpg"/>
          <p:cNvPicPr>
            <a:picLocks noGrp="1" noChangeAspect="1"/>
          </p:cNvPicPr>
          <p:nvPr>
            <p:ph idx="1"/>
          </p:nvPr>
        </p:nvPicPr>
        <p:blipFill>
          <a:blip r:embed="rId3" cstate="print"/>
          <a:stretch>
            <a:fillRect/>
          </a:stretch>
        </p:blipFill>
        <p:spPr>
          <a:xfrm>
            <a:off x="533400" y="484632"/>
            <a:ext cx="8247888" cy="6373368"/>
          </a:xfrm>
        </p:spPr>
      </p:pic>
      <p:sp>
        <p:nvSpPr>
          <p:cNvPr id="3" name="Rectangle 2"/>
          <p:cNvSpPr>
            <a:spLocks noGrp="1" noChangeArrowheads="1"/>
          </p:cNvSpPr>
          <p:nvPr>
            <p:ph type="title"/>
          </p:nvPr>
        </p:nvSpPr>
        <p:spPr>
          <a:xfrm>
            <a:off x="457200" y="381000"/>
            <a:ext cx="8229600" cy="1139825"/>
          </a:xfrm>
        </p:spPr>
        <p:txBody>
          <a:bodyPr>
            <a:normAutofit/>
          </a:bodyPr>
          <a:lstStyle/>
          <a:p>
            <a:r>
              <a:rPr lang="en-US" sz="3200" b="1" dirty="0" smtClean="0">
                <a:solidFill>
                  <a:srgbClr val="1F497D"/>
                </a:solidFill>
              </a:rPr>
              <a:t>Change in Annual Temperature</a:t>
            </a:r>
            <a:endParaRPr lang="en-US" sz="3200" dirty="0">
              <a:solidFill>
                <a:schemeClr val="bg1"/>
              </a:solidFill>
            </a:endParaRPr>
          </a:p>
        </p:txBody>
      </p:sp>
    </p:spTree>
    <p:extLst>
      <p:ext uri="{BB962C8B-B14F-4D97-AF65-F5344CB8AC3E}">
        <p14:creationId xmlns:p14="http://schemas.microsoft.com/office/powerpoint/2010/main" val="26542293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srcRect/>
          <a:stretch>
            <a:fillRect/>
          </a:stretch>
        </p:blipFill>
        <p:spPr bwMode="auto">
          <a:xfrm>
            <a:off x="1524000" y="1600200"/>
            <a:ext cx="6037263" cy="4233863"/>
          </a:xfrm>
          <a:prstGeom prst="rect">
            <a:avLst/>
          </a:prstGeom>
          <a:noFill/>
          <a:ln w="9525">
            <a:noFill/>
            <a:miter lim="800000"/>
            <a:headEnd/>
            <a:tailEnd/>
          </a:ln>
        </p:spPr>
      </p:pic>
      <p:sp>
        <p:nvSpPr>
          <p:cNvPr id="7171" name="Text Box 9"/>
          <p:cNvSpPr txBox="1">
            <a:spLocks noChangeArrowheads="1"/>
          </p:cNvSpPr>
          <p:nvPr/>
        </p:nvSpPr>
        <p:spPr bwMode="auto">
          <a:xfrm>
            <a:off x="228600" y="6096000"/>
            <a:ext cx="3276600" cy="701675"/>
          </a:xfrm>
          <a:prstGeom prst="rect">
            <a:avLst/>
          </a:prstGeom>
          <a:noFill/>
          <a:ln w="9525">
            <a:noFill/>
            <a:miter lim="800000"/>
            <a:headEnd/>
            <a:tailEnd/>
          </a:ln>
        </p:spPr>
        <p:txBody>
          <a:bodyPr>
            <a:spAutoFit/>
          </a:bodyPr>
          <a:lstStyle/>
          <a:p>
            <a:pPr>
              <a:spcBef>
                <a:spcPct val="50000"/>
              </a:spcBef>
            </a:pPr>
            <a:r>
              <a:rPr lang="en-US" sz="1000">
                <a:solidFill>
                  <a:prstClr val="black"/>
                </a:solidFill>
              </a:rPr>
              <a:t>Source:  </a:t>
            </a:r>
            <a:r>
              <a:rPr lang="en-US" sz="1000" b="1">
                <a:solidFill>
                  <a:prstClr val="black"/>
                </a:solidFill>
              </a:rPr>
              <a:t>"Historical Ice-Out Dates for 29 Lakes in New England, 1807–2008,"</a:t>
            </a:r>
            <a:r>
              <a:rPr lang="en-US" sz="1000">
                <a:solidFill>
                  <a:prstClr val="black"/>
                </a:solidFill>
              </a:rPr>
              <a:t> U.S. Geological Survey Open-File Report 2010-1214, by Glenn A. Hodgkins</a:t>
            </a:r>
            <a:br>
              <a:rPr lang="en-US" sz="1000">
                <a:solidFill>
                  <a:prstClr val="black"/>
                </a:solidFill>
              </a:rPr>
            </a:br>
            <a:endParaRPr lang="en-US" sz="1000">
              <a:solidFill>
                <a:prstClr val="black"/>
              </a:solidFill>
            </a:endParaRPr>
          </a:p>
        </p:txBody>
      </p:sp>
      <p:sp>
        <p:nvSpPr>
          <p:cNvPr id="7172" name="Text Box 10"/>
          <p:cNvSpPr txBox="1">
            <a:spLocks noChangeArrowheads="1"/>
          </p:cNvSpPr>
          <p:nvPr/>
        </p:nvSpPr>
        <p:spPr bwMode="auto">
          <a:xfrm>
            <a:off x="609600" y="1981200"/>
            <a:ext cx="1600200" cy="366713"/>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7173" name="Text Box 11"/>
          <p:cNvSpPr txBox="1">
            <a:spLocks noChangeArrowheads="1"/>
          </p:cNvSpPr>
          <p:nvPr/>
        </p:nvSpPr>
        <p:spPr bwMode="auto">
          <a:xfrm>
            <a:off x="533400" y="1676400"/>
            <a:ext cx="1828800" cy="3195638"/>
          </a:xfrm>
          <a:prstGeom prst="rect">
            <a:avLst/>
          </a:prstGeom>
          <a:noFill/>
          <a:ln w="9525">
            <a:noFill/>
            <a:miter lim="800000"/>
            <a:headEnd/>
            <a:tailEnd/>
          </a:ln>
        </p:spPr>
        <p:txBody>
          <a:bodyPr>
            <a:spAutoFit/>
          </a:bodyPr>
          <a:lstStyle/>
          <a:p>
            <a:pPr>
              <a:spcBef>
                <a:spcPct val="50000"/>
              </a:spcBef>
            </a:pPr>
            <a:r>
              <a:rPr lang="en-US" sz="2400" dirty="0">
                <a:solidFill>
                  <a:srgbClr val="FFFFCC"/>
                </a:solidFill>
              </a:rPr>
              <a:t>Southern Maine:  </a:t>
            </a:r>
            <a:br>
              <a:rPr lang="en-US" sz="2400" dirty="0">
                <a:solidFill>
                  <a:srgbClr val="FFFFCC"/>
                </a:solidFill>
              </a:rPr>
            </a:br>
            <a:r>
              <a:rPr lang="en-US" sz="2400" dirty="0">
                <a:solidFill>
                  <a:srgbClr val="FFFFCC"/>
                </a:solidFill>
              </a:rPr>
              <a:t>16 days earlier</a:t>
            </a:r>
          </a:p>
          <a:p>
            <a:pPr>
              <a:spcBef>
                <a:spcPct val="50000"/>
              </a:spcBef>
            </a:pPr>
            <a:r>
              <a:rPr lang="en-US" sz="2400" dirty="0">
                <a:solidFill>
                  <a:srgbClr val="FFFFCC"/>
                </a:solidFill>
              </a:rPr>
              <a:t>Northern Maine:  </a:t>
            </a:r>
            <a:br>
              <a:rPr lang="en-US" sz="2400" dirty="0">
                <a:solidFill>
                  <a:srgbClr val="FFFFCC"/>
                </a:solidFill>
              </a:rPr>
            </a:br>
            <a:r>
              <a:rPr lang="en-US" sz="2400" dirty="0">
                <a:solidFill>
                  <a:srgbClr val="FFFFCC"/>
                </a:solidFill>
              </a:rPr>
              <a:t>9 days earlier</a:t>
            </a:r>
          </a:p>
        </p:txBody>
      </p:sp>
      <p:sp>
        <p:nvSpPr>
          <p:cNvPr id="7174" name="Rectangle 12"/>
          <p:cNvSpPr>
            <a:spLocks noGrp="1" noChangeArrowheads="1"/>
          </p:cNvSpPr>
          <p:nvPr>
            <p:ph type="title"/>
          </p:nvPr>
        </p:nvSpPr>
        <p:spPr/>
        <p:txBody>
          <a:bodyPr>
            <a:normAutofit/>
          </a:bodyPr>
          <a:lstStyle/>
          <a:p>
            <a:pPr eaLnBrk="1" hangingPunct="1"/>
            <a:r>
              <a:rPr lang="en-US" sz="3200" b="1" dirty="0" smtClean="0">
                <a:solidFill>
                  <a:srgbClr val="1F497D"/>
                </a:solidFill>
              </a:rPr>
              <a:t>Historical Hydrologic Changes:</a:t>
            </a:r>
            <a:br>
              <a:rPr lang="en-US" sz="3200" b="1" dirty="0" smtClean="0">
                <a:solidFill>
                  <a:srgbClr val="1F497D"/>
                </a:solidFill>
              </a:rPr>
            </a:br>
            <a:r>
              <a:rPr lang="en-US" sz="3200" b="1" dirty="0" smtClean="0">
                <a:solidFill>
                  <a:srgbClr val="1F497D"/>
                </a:solidFill>
              </a:rPr>
              <a:t>Lake Ice-Out Dates 1850 -2000</a:t>
            </a:r>
          </a:p>
        </p:txBody>
      </p:sp>
      <p:sp>
        <p:nvSpPr>
          <p:cNvPr id="7175" name="Text Box 14"/>
          <p:cNvSpPr txBox="1">
            <a:spLocks noChangeArrowheads="1"/>
          </p:cNvSpPr>
          <p:nvPr/>
        </p:nvSpPr>
        <p:spPr bwMode="auto">
          <a:xfrm>
            <a:off x="6019800" y="6491288"/>
            <a:ext cx="2590800" cy="366712"/>
          </a:xfrm>
          <a:prstGeom prst="rect">
            <a:avLst/>
          </a:prstGeom>
          <a:noFill/>
          <a:ln w="9525">
            <a:noFill/>
            <a:miter lim="800000"/>
            <a:headEnd/>
            <a:tailEnd/>
          </a:ln>
        </p:spPr>
        <p:txBody>
          <a:bodyPr>
            <a:spAutoFit/>
          </a:bodyPr>
          <a:lstStyle/>
          <a:p>
            <a:pPr>
              <a:spcBef>
                <a:spcPct val="50000"/>
              </a:spcBef>
            </a:pPr>
            <a:endParaRPr lang="en-US">
              <a:solidFill>
                <a:prstClr val="black"/>
              </a:solidFill>
            </a:endParaRPr>
          </a:p>
        </p:txBody>
      </p:sp>
      <p:sp>
        <p:nvSpPr>
          <p:cNvPr id="7176" name="Text Box 16"/>
          <p:cNvSpPr txBox="1">
            <a:spLocks noChangeArrowheads="1"/>
          </p:cNvSpPr>
          <p:nvPr/>
        </p:nvSpPr>
        <p:spPr bwMode="auto">
          <a:xfrm>
            <a:off x="6003925" y="6056313"/>
            <a:ext cx="184150" cy="366712"/>
          </a:xfrm>
          <a:prstGeom prst="rect">
            <a:avLst/>
          </a:prstGeom>
          <a:noFill/>
          <a:ln w="9525">
            <a:noFill/>
            <a:miter lim="800000"/>
            <a:headEnd/>
            <a:tailEnd/>
          </a:ln>
        </p:spPr>
        <p:txBody>
          <a:bodyPr wrap="none">
            <a:spAutoFit/>
          </a:bodyPr>
          <a:lstStyle/>
          <a:p>
            <a:endParaRPr lang="en-US">
              <a:solidFill>
                <a:prstClr val="black"/>
              </a:solidFill>
            </a:endParaRPr>
          </a:p>
        </p:txBody>
      </p:sp>
      <p:sp>
        <p:nvSpPr>
          <p:cNvPr id="7177" name="Rectangle 17"/>
          <p:cNvSpPr>
            <a:spLocks noChangeArrowheads="1"/>
          </p:cNvSpPr>
          <p:nvPr/>
        </p:nvSpPr>
        <p:spPr bwMode="auto">
          <a:xfrm>
            <a:off x="5867400" y="6324600"/>
            <a:ext cx="2362200" cy="228600"/>
          </a:xfrm>
          <a:prstGeom prst="rect">
            <a:avLst/>
          </a:prstGeom>
          <a:noFill/>
          <a:ln w="9525">
            <a:solidFill>
              <a:schemeClr val="tx1"/>
            </a:solidFill>
            <a:miter lim="800000"/>
            <a:headEnd/>
            <a:tailEnd/>
          </a:ln>
        </p:spPr>
        <p:txBody>
          <a:bodyPr wrap="none" anchor="ctr"/>
          <a:lstStyle/>
          <a:p>
            <a:pPr algn="ctr"/>
            <a:r>
              <a:rPr lang="en-US" sz="1000">
                <a:solidFill>
                  <a:prstClr val="black"/>
                </a:solidFill>
              </a:rPr>
              <a:t>htt://</a:t>
            </a:r>
            <a:r>
              <a:rPr lang="en-US" sz="1000">
                <a:solidFill>
                  <a:srgbClr val="66FFFF"/>
                </a:solidFill>
              </a:rPr>
              <a:t>pubs.usg.gov/of/2010/1214</a:t>
            </a:r>
            <a:r>
              <a:rPr lang="en-US" sz="1000">
                <a:solidFill>
                  <a:prstClr val="black"/>
                </a:solidFill>
              </a:rPr>
              <a:t>/</a:t>
            </a:r>
            <a:r>
              <a:rPr lang="en-US">
                <a:solidFill>
                  <a:prstClr val="black"/>
                </a:solidFill>
              </a:rPr>
              <a:t> </a:t>
            </a:r>
          </a:p>
        </p:txBody>
      </p:sp>
    </p:spTree>
    <p:extLst>
      <p:ext uri="{BB962C8B-B14F-4D97-AF65-F5344CB8AC3E}">
        <p14:creationId xmlns:p14="http://schemas.microsoft.com/office/powerpoint/2010/main" val="16366082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229600" cy="1139825"/>
          </a:xfrm>
        </p:spPr>
        <p:txBody>
          <a:bodyPr>
            <a:normAutofit/>
          </a:bodyPr>
          <a:lstStyle/>
          <a:p>
            <a:r>
              <a:rPr lang="en-US" sz="3200" b="1" dirty="0" smtClean="0">
                <a:solidFill>
                  <a:srgbClr val="1F497D"/>
                </a:solidFill>
              </a:rPr>
              <a:t>CO2 </a:t>
            </a:r>
            <a:r>
              <a:rPr lang="en-US" sz="3200" b="1" dirty="0">
                <a:solidFill>
                  <a:srgbClr val="1F497D"/>
                </a:solidFill>
              </a:rPr>
              <a:t>Emissions per </a:t>
            </a:r>
            <a:r>
              <a:rPr lang="en-US" sz="3200" b="1" dirty="0" smtClean="0">
                <a:solidFill>
                  <a:srgbClr val="1F497D"/>
                </a:solidFill>
              </a:rPr>
              <a:t>Unit </a:t>
            </a:r>
            <a:r>
              <a:rPr lang="en-US" sz="3200" b="1" dirty="0">
                <a:solidFill>
                  <a:srgbClr val="1F497D"/>
                </a:solidFill>
              </a:rPr>
              <a:t>of </a:t>
            </a:r>
            <a:r>
              <a:rPr lang="en-US" sz="3200" b="1" dirty="0" smtClean="0">
                <a:solidFill>
                  <a:srgbClr val="1F497D"/>
                </a:solidFill>
              </a:rPr>
              <a:t>Energy</a:t>
            </a:r>
            <a:endParaRPr lang="en-US" sz="3200" dirty="0">
              <a:solidFill>
                <a:schemeClr val="bg1"/>
              </a:solidFill>
            </a:endParaRPr>
          </a:p>
        </p:txBody>
      </p:sp>
      <p:graphicFrame>
        <p:nvGraphicFramePr>
          <p:cNvPr id="33795" name="Object 3"/>
          <p:cNvGraphicFramePr>
            <a:graphicFrameLocks noGrp="1" noChangeAspect="1"/>
          </p:cNvGraphicFramePr>
          <p:nvPr>
            <p:ph type="chart" idx="1"/>
            <p:extLst>
              <p:ext uri="{D42A27DB-BD31-4B8C-83A1-F6EECF244321}">
                <p14:modId xmlns:p14="http://schemas.microsoft.com/office/powerpoint/2010/main" val="1373523568"/>
              </p:ext>
            </p:extLst>
          </p:nvPr>
        </p:nvGraphicFramePr>
        <p:xfrm>
          <a:off x="609600" y="1371600"/>
          <a:ext cx="7897091" cy="4343400"/>
        </p:xfrm>
        <a:graphic>
          <a:graphicData uri="http://schemas.openxmlformats.org/presentationml/2006/ole">
            <mc:AlternateContent xmlns:mc="http://schemas.openxmlformats.org/markup-compatibility/2006">
              <mc:Choice xmlns:v="urn:schemas-microsoft-com:vml" Requires="v">
                <p:oleObj spid="_x0000_s3149" name="Chart" r:id="rId4" imgW="7772400" imgH="4114800" progId="MSGraph.Chart.8">
                  <p:embed followColorScheme="full"/>
                </p:oleObj>
              </mc:Choice>
              <mc:Fallback>
                <p:oleObj name="Chart" r:id="rId4" imgW="7772400" imgH="41148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371600"/>
                        <a:ext cx="7897091" cy="4343400"/>
                      </a:xfrm>
                      <a:prstGeom prst="rect">
                        <a:avLst/>
                      </a:prstGeom>
                      <a:solidFill>
                        <a:schemeClr val="bg1"/>
                      </a:solidFill>
                      <a:ln>
                        <a:noFill/>
                      </a:ln>
                      <a:extLst/>
                    </p:spPr>
                  </p:pic>
                </p:oleObj>
              </mc:Fallback>
            </mc:AlternateContent>
          </a:graphicData>
        </a:graphic>
      </p:graphicFrame>
      <p:sp>
        <p:nvSpPr>
          <p:cNvPr id="33796" name="Text Box 4"/>
          <p:cNvSpPr txBox="1">
            <a:spLocks noChangeArrowheads="1"/>
          </p:cNvSpPr>
          <p:nvPr/>
        </p:nvSpPr>
        <p:spPr bwMode="auto">
          <a:xfrm>
            <a:off x="4724400" y="2362200"/>
            <a:ext cx="4027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1400" b="1">
                <a:solidFill>
                  <a:srgbClr val="FF0066"/>
                </a:solidFill>
              </a:rPr>
              <a:t>Carbon Dioxide Emissions Per Unit of Energy</a:t>
            </a:r>
          </a:p>
        </p:txBody>
      </p:sp>
    </p:spTree>
    <p:extLst>
      <p:ext uri="{BB962C8B-B14F-4D97-AF65-F5344CB8AC3E}">
        <p14:creationId xmlns:p14="http://schemas.microsoft.com/office/powerpoint/2010/main" val="1941699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TotalTime>
  <Words>708</Words>
  <Application>Microsoft Macintosh PowerPoint</Application>
  <PresentationFormat>On-screen Show (4:3)</PresentationFormat>
  <Paragraphs>157</Paragraphs>
  <Slides>18</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1" baseType="lpstr">
      <vt:lpstr>Office Theme</vt:lpstr>
      <vt:lpstr>1_Office Theme</vt:lpstr>
      <vt:lpstr>Chart</vt:lpstr>
      <vt:lpstr>Maine Wind and Ocean Energy Industry Initiative An Overview</vt:lpstr>
      <vt:lpstr>Maine Wind and Ocean Energy Industry Initiative Who is It?</vt:lpstr>
      <vt:lpstr>Key Goals and Strategies</vt:lpstr>
      <vt:lpstr>Supply Chain Opportunities Pre-Identified</vt:lpstr>
      <vt:lpstr>Maine’s Wind &amp; Ocean Energy Cluster </vt:lpstr>
      <vt:lpstr>Maine’s Ocean Energy Resources</vt:lpstr>
      <vt:lpstr>Change in Annual Temperature</vt:lpstr>
      <vt:lpstr>Historical Hydrologic Changes: Lake Ice-Out Dates 1850 -2000</vt:lpstr>
      <vt:lpstr>CO2 Emissions per Unit of Energy</vt:lpstr>
      <vt:lpstr>We Are Exporting Our Money!  Petroleum Expenditure Effects on Maine’s Economy (2008) $5 Billion</vt:lpstr>
      <vt:lpstr>PowerPoint Presentation</vt:lpstr>
      <vt:lpstr>PowerPoint Presentation</vt:lpstr>
      <vt:lpstr>PowerPoint Presentation</vt:lpstr>
      <vt:lpstr>PowerPoint Presentation</vt:lpstr>
      <vt:lpstr>Wind Dollars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Wind and Ocean Energy Industry Initiative—An Overview</dc:title>
  <dc:creator>Jeffrey Thaler</dc:creator>
  <cp:lastModifiedBy>Harry Brown</cp:lastModifiedBy>
  <cp:revision>82</cp:revision>
  <dcterms:created xsi:type="dcterms:W3CDTF">2011-11-09T21:48:17Z</dcterms:created>
  <dcterms:modified xsi:type="dcterms:W3CDTF">2011-11-15T19:29:23Z</dcterms:modified>
</cp:coreProperties>
</file>